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04" r:id="rId1"/>
  </p:sldMasterIdLst>
  <p:handoutMasterIdLst>
    <p:handoutMasterId r:id="rId34"/>
  </p:handout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7" r:id="rId29"/>
    <p:sldId id="283" r:id="rId30"/>
    <p:sldId id="284" r:id="rId31"/>
    <p:sldId id="285" r:id="rId32"/>
    <p:sldId id="286" r:id="rId33"/>
  </p:sldIdLst>
  <p:sldSz cx="9144000" cy="6858000" type="screen4x3"/>
  <p:notesSz cx="6858000" cy="9144000"/>
  <p:defaultTextStyle>
    <a:defPPr>
      <a:defRPr lang="pl-P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yl pośredni 2 — Ak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8" d="100"/>
          <a:sy n="58" d="100"/>
        </p:scale>
        <p:origin x="1520" y="5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ymbol zastępczy nagłówka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pl-PL"/>
          </a:p>
        </p:txBody>
      </p:sp>
      <p:sp>
        <p:nvSpPr>
          <p:cNvPr id="3" name="Symbol zastępczy daty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446668A-D5F0-4340-B5E0-256156F9CFAB}" type="datetimeFigureOut">
              <a:rPr lang="pl-PL" smtClean="0"/>
              <a:t>07.01.2021</a:t>
            </a:fld>
            <a:endParaRPr lang="pl-PL"/>
          </a:p>
        </p:txBody>
      </p:sp>
      <p:sp>
        <p:nvSpPr>
          <p:cNvPr id="4" name="Symbol zastępczy stopki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pl-PL"/>
          </a:p>
        </p:txBody>
      </p:sp>
      <p:sp>
        <p:nvSpPr>
          <p:cNvPr id="5" name="Symbol zastępczy numeru slajdu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C40E4410-1066-440B-AA89-CCF41F947A5E}" type="slidenum">
              <a:rPr lang="pl-PL" smtClean="0"/>
              <a:t>‹#›</a:t>
            </a:fld>
            <a:endParaRPr lang="pl-PL"/>
          </a:p>
        </p:txBody>
      </p:sp>
    </p:spTree>
    <p:extLst>
      <p:ext uri="{BB962C8B-B14F-4D97-AF65-F5344CB8AC3E}">
        <p14:creationId xmlns:p14="http://schemas.microsoft.com/office/powerpoint/2010/main" val="3850604092"/>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Slajd tytułowy">
    <p:spTree>
      <p:nvGrpSpPr>
        <p:cNvPr id="1" name=""/>
        <p:cNvGrpSpPr/>
        <p:nvPr/>
      </p:nvGrpSpPr>
      <p:grpSpPr>
        <a:xfrm>
          <a:off x="0" y="0"/>
          <a:ext cx="0" cy="0"/>
          <a:chOff x="0" y="0"/>
          <a:chExt cx="0" cy="0"/>
        </a:xfrm>
      </p:grpSpPr>
      <p:sp>
        <p:nvSpPr>
          <p:cNvPr id="10" name="Trójkąt prostokątny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Tytuł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pl-PL"/>
              <a:t>Kliknij, aby edytować styl</a:t>
            </a:r>
            <a:endParaRPr kumimoji="0" lang="en-US"/>
          </a:p>
        </p:txBody>
      </p:sp>
      <p:sp>
        <p:nvSpPr>
          <p:cNvPr id="17" name="Podtytuł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pl-PL"/>
              <a:t>Kliknij, aby edytować styl wzorca podtytułu</a:t>
            </a:r>
            <a:endParaRPr kumimoji="0" lang="en-US"/>
          </a:p>
        </p:txBody>
      </p:sp>
      <p:grpSp>
        <p:nvGrpSpPr>
          <p:cNvPr id="2" name="Grupa 1"/>
          <p:cNvGrpSpPr/>
          <p:nvPr/>
        </p:nvGrpSpPr>
        <p:grpSpPr>
          <a:xfrm>
            <a:off x="-3765" y="4953000"/>
            <a:ext cx="9147765" cy="1912088"/>
            <a:chOff x="-3765" y="4832896"/>
            <a:chExt cx="9147765" cy="2032192"/>
          </a:xfrm>
        </p:grpSpPr>
        <p:sp>
          <p:nvSpPr>
            <p:cNvPr id="7" name="Dowolny kształt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Dowolny kształt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Dowolny kształt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2" name="Łącznik prostoliniowy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Symbol zastępczy daty 29"/>
          <p:cNvSpPr>
            <a:spLocks noGrp="1"/>
          </p:cNvSpPr>
          <p:nvPr>
            <p:ph type="dt" sz="half" idx="10"/>
          </p:nvPr>
        </p:nvSpPr>
        <p:spPr/>
        <p:txBody>
          <a:bodyPr/>
          <a:lstStyle>
            <a:lvl1pPr>
              <a:defRPr>
                <a:solidFill>
                  <a:srgbClr val="FFFFFF"/>
                </a:solidFill>
              </a:defRPr>
            </a:lvl1pPr>
            <a:extLst/>
          </a:lstStyle>
          <a:p>
            <a:fld id="{B9C6901B-22F0-43A9-A0C8-8E371A96484D}" type="datetimeFigureOut">
              <a:rPr lang="pl-PL" smtClean="0"/>
              <a:t>07.01.2021</a:t>
            </a:fld>
            <a:endParaRPr lang="pl-PL"/>
          </a:p>
        </p:txBody>
      </p:sp>
      <p:sp>
        <p:nvSpPr>
          <p:cNvPr id="19" name="Symbol zastępczy stopki 18"/>
          <p:cNvSpPr>
            <a:spLocks noGrp="1"/>
          </p:cNvSpPr>
          <p:nvPr>
            <p:ph type="ftr" sz="quarter" idx="11"/>
          </p:nvPr>
        </p:nvSpPr>
        <p:spPr/>
        <p:txBody>
          <a:bodyPr/>
          <a:lstStyle>
            <a:lvl1pPr>
              <a:defRPr>
                <a:solidFill>
                  <a:schemeClr val="accent1">
                    <a:tint val="20000"/>
                  </a:schemeClr>
                </a:solidFill>
              </a:defRPr>
            </a:lvl1pPr>
            <a:extLst/>
          </a:lstStyle>
          <a:p>
            <a:endParaRPr lang="pl-PL"/>
          </a:p>
        </p:txBody>
      </p:sp>
      <p:sp>
        <p:nvSpPr>
          <p:cNvPr id="27" name="Symbol zastępczy numeru slajdu 26"/>
          <p:cNvSpPr>
            <a:spLocks noGrp="1"/>
          </p:cNvSpPr>
          <p:nvPr>
            <p:ph type="sldNum" sz="quarter" idx="12"/>
          </p:nvPr>
        </p:nvSpPr>
        <p:spPr/>
        <p:txBody>
          <a:bodyPr/>
          <a:lstStyle>
            <a:lvl1pPr>
              <a:defRPr>
                <a:solidFill>
                  <a:srgbClr val="FFFFFF"/>
                </a:solidFill>
              </a:defRPr>
            </a:lvl1pPr>
            <a:extLst/>
          </a:lstStyle>
          <a:p>
            <a:fld id="{3089B762-5070-4FED-8623-D3D99A345B34}" type="slidenum">
              <a:rPr lang="pl-PL" smtClean="0"/>
              <a:t>‹#›</a:t>
            </a:fld>
            <a:endParaRPr lang="pl-PL"/>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ytuł i tekst pionowy">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kumimoji="0" lang="pl-PL"/>
              <a:t>Kliknij, aby edytować styl</a:t>
            </a:r>
            <a:endParaRPr kumimoji="0" lang="en-US"/>
          </a:p>
        </p:txBody>
      </p:sp>
      <p:sp>
        <p:nvSpPr>
          <p:cNvPr id="3" name="Symbol zastępczy tytułu pionowego 2"/>
          <p:cNvSpPr>
            <a:spLocks noGrp="1"/>
          </p:cNvSpPr>
          <p:nvPr>
            <p:ph type="body" orient="vert" idx="1"/>
          </p:nvPr>
        </p:nvSpPr>
        <p:spPr>
          <a:xfrm>
            <a:off x="457200" y="1481329"/>
            <a:ext cx="8229600" cy="4386071"/>
          </a:xfrm>
        </p:spPr>
        <p:txBody>
          <a:bodyPr vert="eaVert"/>
          <a:lstStyle/>
          <a:p>
            <a:pPr lvl="0" eaLnBrk="1" latinLnBrk="0" hangingPunct="1"/>
            <a:r>
              <a:rPr lang="pl-PL"/>
              <a:t>Kliknij, aby edytować style wzorca tekstu</a:t>
            </a:r>
          </a:p>
          <a:p>
            <a:pPr lvl="1" eaLnBrk="1" latinLnBrk="0" hangingPunct="1"/>
            <a:r>
              <a:rPr lang="pl-PL"/>
              <a:t>Drugi poziom</a:t>
            </a:r>
          </a:p>
          <a:p>
            <a:pPr lvl="2" eaLnBrk="1" latinLnBrk="0" hangingPunct="1"/>
            <a:r>
              <a:rPr lang="pl-PL"/>
              <a:t>Trzeci poziom</a:t>
            </a:r>
          </a:p>
          <a:p>
            <a:pPr lvl="3" eaLnBrk="1" latinLnBrk="0" hangingPunct="1"/>
            <a:r>
              <a:rPr lang="pl-PL"/>
              <a:t>Czwarty poziom</a:t>
            </a:r>
          </a:p>
          <a:p>
            <a:pPr lvl="4" eaLnBrk="1" latinLnBrk="0" hangingPunct="1"/>
            <a:r>
              <a:rPr lang="pl-PL"/>
              <a:t>Piąty poziom</a:t>
            </a:r>
            <a:endParaRPr kumimoji="0" lang="en-US"/>
          </a:p>
        </p:txBody>
      </p:sp>
      <p:sp>
        <p:nvSpPr>
          <p:cNvPr id="4" name="Symbol zastępczy daty 3"/>
          <p:cNvSpPr>
            <a:spLocks noGrp="1"/>
          </p:cNvSpPr>
          <p:nvPr>
            <p:ph type="dt" sz="half" idx="10"/>
          </p:nvPr>
        </p:nvSpPr>
        <p:spPr/>
        <p:txBody>
          <a:bodyPr/>
          <a:lstStyle/>
          <a:p>
            <a:fld id="{B9C6901B-22F0-43A9-A0C8-8E371A96484D}" type="datetimeFigureOut">
              <a:rPr lang="pl-PL" smtClean="0"/>
              <a:t>07.01.2021</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3089B762-5070-4FED-8623-D3D99A345B34}" type="slidenum">
              <a:rPr lang="pl-PL" smtClean="0"/>
              <a:t>‹#›</a:t>
            </a:fld>
            <a:endParaRPr lang="pl-PL"/>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ytuł pionowy i tekst">
    <p:spTree>
      <p:nvGrpSpPr>
        <p:cNvPr id="1" name=""/>
        <p:cNvGrpSpPr/>
        <p:nvPr/>
      </p:nvGrpSpPr>
      <p:grpSpPr>
        <a:xfrm>
          <a:off x="0" y="0"/>
          <a:ext cx="0" cy="0"/>
          <a:chOff x="0" y="0"/>
          <a:chExt cx="0" cy="0"/>
        </a:xfrm>
      </p:grpSpPr>
      <p:sp>
        <p:nvSpPr>
          <p:cNvPr id="2" name="Tytuł pionowy 1"/>
          <p:cNvSpPr>
            <a:spLocks noGrp="1"/>
          </p:cNvSpPr>
          <p:nvPr>
            <p:ph type="title" orient="vert"/>
          </p:nvPr>
        </p:nvSpPr>
        <p:spPr>
          <a:xfrm>
            <a:off x="6844013" y="274640"/>
            <a:ext cx="1777470" cy="5592761"/>
          </a:xfrm>
        </p:spPr>
        <p:txBody>
          <a:bodyPr vert="eaVert"/>
          <a:lstStyle/>
          <a:p>
            <a:r>
              <a:rPr kumimoji="0" lang="pl-PL"/>
              <a:t>Kliknij, aby edytować styl</a:t>
            </a:r>
            <a:endParaRPr kumimoji="0" lang="en-US"/>
          </a:p>
        </p:txBody>
      </p:sp>
      <p:sp>
        <p:nvSpPr>
          <p:cNvPr id="3" name="Symbol zastępczy tytułu pionowego 2"/>
          <p:cNvSpPr>
            <a:spLocks noGrp="1"/>
          </p:cNvSpPr>
          <p:nvPr>
            <p:ph type="body" orient="vert" idx="1"/>
          </p:nvPr>
        </p:nvSpPr>
        <p:spPr>
          <a:xfrm>
            <a:off x="457200" y="274641"/>
            <a:ext cx="6324600" cy="5592760"/>
          </a:xfrm>
        </p:spPr>
        <p:txBody>
          <a:bodyPr vert="eaVert"/>
          <a:lstStyle/>
          <a:p>
            <a:pPr lvl="0" eaLnBrk="1" latinLnBrk="0" hangingPunct="1"/>
            <a:r>
              <a:rPr lang="pl-PL"/>
              <a:t>Kliknij, aby edytować style wzorca tekstu</a:t>
            </a:r>
          </a:p>
          <a:p>
            <a:pPr lvl="1" eaLnBrk="1" latinLnBrk="0" hangingPunct="1"/>
            <a:r>
              <a:rPr lang="pl-PL"/>
              <a:t>Drugi poziom</a:t>
            </a:r>
          </a:p>
          <a:p>
            <a:pPr lvl="2" eaLnBrk="1" latinLnBrk="0" hangingPunct="1"/>
            <a:r>
              <a:rPr lang="pl-PL"/>
              <a:t>Trzeci poziom</a:t>
            </a:r>
          </a:p>
          <a:p>
            <a:pPr lvl="3" eaLnBrk="1" latinLnBrk="0" hangingPunct="1"/>
            <a:r>
              <a:rPr lang="pl-PL"/>
              <a:t>Czwarty poziom</a:t>
            </a:r>
          </a:p>
          <a:p>
            <a:pPr lvl="4" eaLnBrk="1" latinLnBrk="0" hangingPunct="1"/>
            <a:r>
              <a:rPr lang="pl-PL"/>
              <a:t>Piąty poziom</a:t>
            </a:r>
            <a:endParaRPr kumimoji="0" lang="en-US"/>
          </a:p>
        </p:txBody>
      </p:sp>
      <p:sp>
        <p:nvSpPr>
          <p:cNvPr id="4" name="Symbol zastępczy daty 3"/>
          <p:cNvSpPr>
            <a:spLocks noGrp="1"/>
          </p:cNvSpPr>
          <p:nvPr>
            <p:ph type="dt" sz="half" idx="10"/>
          </p:nvPr>
        </p:nvSpPr>
        <p:spPr/>
        <p:txBody>
          <a:bodyPr/>
          <a:lstStyle/>
          <a:p>
            <a:fld id="{B9C6901B-22F0-43A9-A0C8-8E371A96484D}" type="datetimeFigureOut">
              <a:rPr lang="pl-PL" smtClean="0"/>
              <a:t>07.01.2021</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3089B762-5070-4FED-8623-D3D99A345B34}" type="slidenum">
              <a:rPr lang="pl-PL" smtClean="0"/>
              <a:t>‹#›</a:t>
            </a:fld>
            <a:endParaRPr lang="pl-PL"/>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ytuł i zawartość">
    <p:spTree>
      <p:nvGrpSpPr>
        <p:cNvPr id="1" name=""/>
        <p:cNvGrpSpPr/>
        <p:nvPr/>
      </p:nvGrpSpPr>
      <p:grpSpPr>
        <a:xfrm>
          <a:off x="0" y="0"/>
          <a:ext cx="0" cy="0"/>
          <a:chOff x="0" y="0"/>
          <a:chExt cx="0" cy="0"/>
        </a:xfrm>
      </p:grpSpPr>
      <p:sp>
        <p:nvSpPr>
          <p:cNvPr id="3" name="Symbol zastępczy zawartości 2"/>
          <p:cNvSpPr>
            <a:spLocks noGrp="1"/>
          </p:cNvSpPr>
          <p:nvPr>
            <p:ph idx="1"/>
          </p:nvPr>
        </p:nvSpPr>
        <p:spPr/>
        <p:txBody>
          <a:bodyPr/>
          <a:lstStyle/>
          <a:p>
            <a:pPr lvl="0" eaLnBrk="1" latinLnBrk="0" hangingPunct="1"/>
            <a:r>
              <a:rPr lang="pl-PL"/>
              <a:t>Kliknij, aby edytować style wzorca tekstu</a:t>
            </a:r>
          </a:p>
          <a:p>
            <a:pPr lvl="1" eaLnBrk="1" latinLnBrk="0" hangingPunct="1"/>
            <a:r>
              <a:rPr lang="pl-PL"/>
              <a:t>Drugi poziom</a:t>
            </a:r>
          </a:p>
          <a:p>
            <a:pPr lvl="2" eaLnBrk="1" latinLnBrk="0" hangingPunct="1"/>
            <a:r>
              <a:rPr lang="pl-PL"/>
              <a:t>Trzeci poziom</a:t>
            </a:r>
          </a:p>
          <a:p>
            <a:pPr lvl="3" eaLnBrk="1" latinLnBrk="0" hangingPunct="1"/>
            <a:r>
              <a:rPr lang="pl-PL"/>
              <a:t>Czwarty poziom</a:t>
            </a:r>
          </a:p>
          <a:p>
            <a:pPr lvl="4" eaLnBrk="1" latinLnBrk="0" hangingPunct="1"/>
            <a:r>
              <a:rPr lang="pl-PL"/>
              <a:t>Piąty poziom</a:t>
            </a:r>
            <a:endParaRPr kumimoji="0" lang="en-US"/>
          </a:p>
        </p:txBody>
      </p:sp>
      <p:sp>
        <p:nvSpPr>
          <p:cNvPr id="4" name="Symbol zastępczy daty 3"/>
          <p:cNvSpPr>
            <a:spLocks noGrp="1"/>
          </p:cNvSpPr>
          <p:nvPr>
            <p:ph type="dt" sz="half" idx="10"/>
          </p:nvPr>
        </p:nvSpPr>
        <p:spPr/>
        <p:txBody>
          <a:bodyPr/>
          <a:lstStyle/>
          <a:p>
            <a:fld id="{B9C6901B-22F0-43A9-A0C8-8E371A96484D}" type="datetimeFigureOut">
              <a:rPr lang="pl-PL" smtClean="0"/>
              <a:t>07.01.2021</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3089B762-5070-4FED-8623-D3D99A345B34}" type="slidenum">
              <a:rPr lang="pl-PL" smtClean="0"/>
              <a:t>‹#›</a:t>
            </a:fld>
            <a:endParaRPr lang="pl-PL"/>
          </a:p>
        </p:txBody>
      </p:sp>
      <p:sp>
        <p:nvSpPr>
          <p:cNvPr id="7" name="Tytuł 6"/>
          <p:cNvSpPr>
            <a:spLocks noGrp="1"/>
          </p:cNvSpPr>
          <p:nvPr>
            <p:ph type="title"/>
          </p:nvPr>
        </p:nvSpPr>
        <p:spPr/>
        <p:txBody>
          <a:bodyPr rtlCol="0"/>
          <a:lstStyle/>
          <a:p>
            <a:r>
              <a:rPr kumimoji="0" lang="pl-PL"/>
              <a:t>Kliknij, aby edytować styl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Nagłówek sekcji">
    <p:bg>
      <p:bgRef idx="1002">
        <a:schemeClr val="bg1"/>
      </p:bgRef>
    </p:bg>
    <p:spTree>
      <p:nvGrpSpPr>
        <p:cNvPr id="1" name=""/>
        <p:cNvGrpSpPr/>
        <p:nvPr/>
      </p:nvGrpSpPr>
      <p:grpSpPr>
        <a:xfrm>
          <a:off x="0" y="0"/>
          <a:ext cx="0" cy="0"/>
          <a:chOff x="0" y="0"/>
          <a:chExt cx="0" cy="0"/>
        </a:xfrm>
      </p:grpSpPr>
      <p:sp>
        <p:nvSpPr>
          <p:cNvPr id="2" name="Tytuł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pl-PL"/>
              <a:t>Kliknij, aby edytować styl</a:t>
            </a:r>
            <a:endParaRPr kumimoji="0" lang="en-US"/>
          </a:p>
        </p:txBody>
      </p:sp>
      <p:sp>
        <p:nvSpPr>
          <p:cNvPr id="3" name="Symbol zastępczy tekstu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pl-PL"/>
              <a:t>Kliknij, aby edytować style wzorca tekstu</a:t>
            </a:r>
          </a:p>
        </p:txBody>
      </p:sp>
      <p:sp>
        <p:nvSpPr>
          <p:cNvPr id="4" name="Symbol zastępczy daty 3"/>
          <p:cNvSpPr>
            <a:spLocks noGrp="1"/>
          </p:cNvSpPr>
          <p:nvPr>
            <p:ph type="dt" sz="half" idx="10"/>
          </p:nvPr>
        </p:nvSpPr>
        <p:spPr/>
        <p:txBody>
          <a:bodyPr/>
          <a:lstStyle/>
          <a:p>
            <a:fld id="{B9C6901B-22F0-43A9-A0C8-8E371A96484D}" type="datetimeFigureOut">
              <a:rPr lang="pl-PL" smtClean="0"/>
              <a:t>07.01.2021</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3089B762-5070-4FED-8623-D3D99A345B34}" type="slidenum">
              <a:rPr lang="pl-PL" smtClean="0"/>
              <a:t>‹#›</a:t>
            </a:fld>
            <a:endParaRPr lang="pl-PL"/>
          </a:p>
        </p:txBody>
      </p:sp>
      <p:sp>
        <p:nvSpPr>
          <p:cNvPr id="7" name="Pag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
        <p:nvSpPr>
          <p:cNvPr id="8" name="Pag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wa elementy zawartości">
    <p:bg>
      <p:bgRef idx="1002">
        <a:schemeClr val="bg1"/>
      </p:bgRef>
    </p:bg>
    <p:spTree>
      <p:nvGrpSpPr>
        <p:cNvPr id="1" name=""/>
        <p:cNvGrpSpPr/>
        <p:nvPr/>
      </p:nvGrpSpPr>
      <p:grpSpPr>
        <a:xfrm>
          <a:off x="0" y="0"/>
          <a:ext cx="0" cy="0"/>
          <a:chOff x="0" y="0"/>
          <a:chExt cx="0" cy="0"/>
        </a:xfrm>
      </p:grpSpPr>
      <p:sp>
        <p:nvSpPr>
          <p:cNvPr id="3" name="Symbol zastępczy zawartości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pl-PL"/>
              <a:t>Kliknij, aby edytować style wzorca tekstu</a:t>
            </a:r>
          </a:p>
          <a:p>
            <a:pPr lvl="1" eaLnBrk="1" latinLnBrk="0" hangingPunct="1"/>
            <a:r>
              <a:rPr lang="pl-PL"/>
              <a:t>Drugi poziom</a:t>
            </a:r>
          </a:p>
          <a:p>
            <a:pPr lvl="2" eaLnBrk="1" latinLnBrk="0" hangingPunct="1"/>
            <a:r>
              <a:rPr lang="pl-PL"/>
              <a:t>Trzeci poziom</a:t>
            </a:r>
          </a:p>
          <a:p>
            <a:pPr lvl="3" eaLnBrk="1" latinLnBrk="0" hangingPunct="1"/>
            <a:r>
              <a:rPr lang="pl-PL"/>
              <a:t>Czwarty poziom</a:t>
            </a:r>
          </a:p>
          <a:p>
            <a:pPr lvl="4" eaLnBrk="1" latinLnBrk="0" hangingPunct="1"/>
            <a:r>
              <a:rPr lang="pl-PL"/>
              <a:t>Piąty poziom</a:t>
            </a:r>
            <a:endParaRPr kumimoji="0" lang="en-US"/>
          </a:p>
        </p:txBody>
      </p:sp>
      <p:sp>
        <p:nvSpPr>
          <p:cNvPr id="4" name="Symbol zastępczy zawartości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pl-PL"/>
              <a:t>Kliknij, aby edytować style wzorca tekstu</a:t>
            </a:r>
          </a:p>
          <a:p>
            <a:pPr lvl="1" eaLnBrk="1" latinLnBrk="0" hangingPunct="1"/>
            <a:r>
              <a:rPr lang="pl-PL"/>
              <a:t>Drugi poziom</a:t>
            </a:r>
          </a:p>
          <a:p>
            <a:pPr lvl="2" eaLnBrk="1" latinLnBrk="0" hangingPunct="1"/>
            <a:r>
              <a:rPr lang="pl-PL"/>
              <a:t>Trzeci poziom</a:t>
            </a:r>
          </a:p>
          <a:p>
            <a:pPr lvl="3" eaLnBrk="1" latinLnBrk="0" hangingPunct="1"/>
            <a:r>
              <a:rPr lang="pl-PL"/>
              <a:t>Czwarty poziom</a:t>
            </a:r>
          </a:p>
          <a:p>
            <a:pPr lvl="4" eaLnBrk="1" latinLnBrk="0" hangingPunct="1"/>
            <a:r>
              <a:rPr lang="pl-PL"/>
              <a:t>Piąty poziom</a:t>
            </a:r>
            <a:endParaRPr kumimoji="0" lang="en-US"/>
          </a:p>
        </p:txBody>
      </p:sp>
      <p:sp>
        <p:nvSpPr>
          <p:cNvPr id="5" name="Symbol zastępczy daty 4"/>
          <p:cNvSpPr>
            <a:spLocks noGrp="1"/>
          </p:cNvSpPr>
          <p:nvPr>
            <p:ph type="dt" sz="half" idx="10"/>
          </p:nvPr>
        </p:nvSpPr>
        <p:spPr/>
        <p:txBody>
          <a:bodyPr/>
          <a:lstStyle/>
          <a:p>
            <a:fld id="{B9C6901B-22F0-43A9-A0C8-8E371A96484D}" type="datetimeFigureOut">
              <a:rPr lang="pl-PL" smtClean="0"/>
              <a:t>07.01.2021</a:t>
            </a:fld>
            <a:endParaRPr lang="pl-PL"/>
          </a:p>
        </p:txBody>
      </p:sp>
      <p:sp>
        <p:nvSpPr>
          <p:cNvPr id="6" name="Symbol zastępczy stopki 5"/>
          <p:cNvSpPr>
            <a:spLocks noGrp="1"/>
          </p:cNvSpPr>
          <p:nvPr>
            <p:ph type="ftr" sz="quarter" idx="11"/>
          </p:nvPr>
        </p:nvSpPr>
        <p:spPr/>
        <p:txBody>
          <a:bodyPr/>
          <a:lstStyle/>
          <a:p>
            <a:endParaRPr lang="pl-PL"/>
          </a:p>
        </p:txBody>
      </p:sp>
      <p:sp>
        <p:nvSpPr>
          <p:cNvPr id="7" name="Symbol zastępczy numeru slajdu 6"/>
          <p:cNvSpPr>
            <a:spLocks noGrp="1"/>
          </p:cNvSpPr>
          <p:nvPr>
            <p:ph type="sldNum" sz="quarter" idx="12"/>
          </p:nvPr>
        </p:nvSpPr>
        <p:spPr/>
        <p:txBody>
          <a:bodyPr/>
          <a:lstStyle/>
          <a:p>
            <a:fld id="{3089B762-5070-4FED-8623-D3D99A345B34}" type="slidenum">
              <a:rPr lang="pl-PL" smtClean="0"/>
              <a:t>‹#›</a:t>
            </a:fld>
            <a:endParaRPr lang="pl-PL"/>
          </a:p>
        </p:txBody>
      </p:sp>
      <p:sp>
        <p:nvSpPr>
          <p:cNvPr id="8" name="Tytuł 7"/>
          <p:cNvSpPr>
            <a:spLocks noGrp="1"/>
          </p:cNvSpPr>
          <p:nvPr>
            <p:ph type="title"/>
          </p:nvPr>
        </p:nvSpPr>
        <p:spPr/>
        <p:txBody>
          <a:bodyPr rtlCol="0"/>
          <a:lstStyle/>
          <a:p>
            <a:r>
              <a:rPr kumimoji="0" lang="pl-PL"/>
              <a:t>Kliknij, aby edytować styl</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Porównanie">
    <p:bg>
      <p:bgRef idx="1003">
        <a:schemeClr val="bg1"/>
      </p:bgRef>
    </p:bg>
    <p:spTree>
      <p:nvGrpSpPr>
        <p:cNvPr id="1" name=""/>
        <p:cNvGrpSpPr/>
        <p:nvPr/>
      </p:nvGrpSpPr>
      <p:grpSpPr>
        <a:xfrm>
          <a:off x="0" y="0"/>
          <a:ext cx="0" cy="0"/>
          <a:chOff x="0" y="0"/>
          <a:chExt cx="0" cy="0"/>
        </a:xfrm>
      </p:grpSpPr>
      <p:sp>
        <p:nvSpPr>
          <p:cNvPr id="2" name="Tytuł 1"/>
          <p:cNvSpPr>
            <a:spLocks noGrp="1"/>
          </p:cNvSpPr>
          <p:nvPr>
            <p:ph type="title"/>
          </p:nvPr>
        </p:nvSpPr>
        <p:spPr>
          <a:xfrm>
            <a:off x="457200" y="273050"/>
            <a:ext cx="8229600" cy="1143000"/>
          </a:xfrm>
        </p:spPr>
        <p:txBody>
          <a:bodyPr anchor="ctr"/>
          <a:lstStyle>
            <a:lvl1pPr>
              <a:defRPr/>
            </a:lvl1pPr>
            <a:extLst/>
          </a:lstStyle>
          <a:p>
            <a:r>
              <a:rPr kumimoji="0" lang="pl-PL"/>
              <a:t>Kliknij, aby edytować styl</a:t>
            </a:r>
            <a:endParaRPr kumimoji="0" lang="en-US"/>
          </a:p>
        </p:txBody>
      </p:sp>
      <p:sp>
        <p:nvSpPr>
          <p:cNvPr id="3" name="Symbol zastępczy tekstu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pl-PL"/>
              <a:t>Kliknij, aby edytować style wzorca tekstu</a:t>
            </a:r>
          </a:p>
        </p:txBody>
      </p:sp>
      <p:sp>
        <p:nvSpPr>
          <p:cNvPr id="4" name="Symbol zastępczy tekstu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pl-PL"/>
              <a:t>Kliknij, aby edytować style wzorca tekstu</a:t>
            </a:r>
          </a:p>
        </p:txBody>
      </p:sp>
      <p:sp>
        <p:nvSpPr>
          <p:cNvPr id="5" name="Symbol zastępczy zawartości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pl-PL"/>
              <a:t>Kliknij, aby edytować style wzorca tekstu</a:t>
            </a:r>
          </a:p>
          <a:p>
            <a:pPr lvl="1" eaLnBrk="1" latinLnBrk="0" hangingPunct="1"/>
            <a:r>
              <a:rPr lang="pl-PL"/>
              <a:t>Drugi poziom</a:t>
            </a:r>
          </a:p>
          <a:p>
            <a:pPr lvl="2" eaLnBrk="1" latinLnBrk="0" hangingPunct="1"/>
            <a:r>
              <a:rPr lang="pl-PL"/>
              <a:t>Trzeci poziom</a:t>
            </a:r>
          </a:p>
          <a:p>
            <a:pPr lvl="3" eaLnBrk="1" latinLnBrk="0" hangingPunct="1"/>
            <a:r>
              <a:rPr lang="pl-PL"/>
              <a:t>Czwarty poziom</a:t>
            </a:r>
          </a:p>
          <a:p>
            <a:pPr lvl="4" eaLnBrk="1" latinLnBrk="0" hangingPunct="1"/>
            <a:r>
              <a:rPr lang="pl-PL"/>
              <a:t>Piąty poziom</a:t>
            </a:r>
            <a:endParaRPr kumimoji="0" lang="en-US"/>
          </a:p>
        </p:txBody>
      </p:sp>
      <p:sp>
        <p:nvSpPr>
          <p:cNvPr id="6" name="Symbol zastępczy zawartości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pl-PL"/>
              <a:t>Kliknij, aby edytować style wzorca tekstu</a:t>
            </a:r>
          </a:p>
          <a:p>
            <a:pPr lvl="1" eaLnBrk="1" latinLnBrk="0" hangingPunct="1"/>
            <a:r>
              <a:rPr lang="pl-PL"/>
              <a:t>Drugi poziom</a:t>
            </a:r>
          </a:p>
          <a:p>
            <a:pPr lvl="2" eaLnBrk="1" latinLnBrk="0" hangingPunct="1"/>
            <a:r>
              <a:rPr lang="pl-PL"/>
              <a:t>Trzeci poziom</a:t>
            </a:r>
          </a:p>
          <a:p>
            <a:pPr lvl="3" eaLnBrk="1" latinLnBrk="0" hangingPunct="1"/>
            <a:r>
              <a:rPr lang="pl-PL"/>
              <a:t>Czwarty poziom</a:t>
            </a:r>
          </a:p>
          <a:p>
            <a:pPr lvl="4" eaLnBrk="1" latinLnBrk="0" hangingPunct="1"/>
            <a:r>
              <a:rPr lang="pl-PL"/>
              <a:t>Piąty poziom</a:t>
            </a:r>
            <a:endParaRPr kumimoji="0" lang="en-US"/>
          </a:p>
        </p:txBody>
      </p:sp>
      <p:sp>
        <p:nvSpPr>
          <p:cNvPr id="7" name="Symbol zastępczy daty 6"/>
          <p:cNvSpPr>
            <a:spLocks noGrp="1"/>
          </p:cNvSpPr>
          <p:nvPr>
            <p:ph type="dt" sz="half" idx="10"/>
          </p:nvPr>
        </p:nvSpPr>
        <p:spPr/>
        <p:txBody>
          <a:bodyPr/>
          <a:lstStyle/>
          <a:p>
            <a:fld id="{B9C6901B-22F0-43A9-A0C8-8E371A96484D}" type="datetimeFigureOut">
              <a:rPr lang="pl-PL" smtClean="0"/>
              <a:t>07.01.2021</a:t>
            </a:fld>
            <a:endParaRPr lang="pl-PL"/>
          </a:p>
        </p:txBody>
      </p:sp>
      <p:sp>
        <p:nvSpPr>
          <p:cNvPr id="8" name="Symbol zastępczy stopki 7"/>
          <p:cNvSpPr>
            <a:spLocks noGrp="1"/>
          </p:cNvSpPr>
          <p:nvPr>
            <p:ph type="ftr" sz="quarter" idx="11"/>
          </p:nvPr>
        </p:nvSpPr>
        <p:spPr/>
        <p:txBody>
          <a:bodyPr/>
          <a:lstStyle/>
          <a:p>
            <a:endParaRPr lang="pl-PL"/>
          </a:p>
        </p:txBody>
      </p:sp>
      <p:sp>
        <p:nvSpPr>
          <p:cNvPr id="9" name="Symbol zastępczy numeru slajdu 8"/>
          <p:cNvSpPr>
            <a:spLocks noGrp="1"/>
          </p:cNvSpPr>
          <p:nvPr>
            <p:ph type="sldNum" sz="quarter" idx="12"/>
          </p:nvPr>
        </p:nvSpPr>
        <p:spPr/>
        <p:txBody>
          <a:bodyPr/>
          <a:lstStyle/>
          <a:p>
            <a:fld id="{3089B762-5070-4FED-8623-D3D99A345B34}" type="slidenum">
              <a:rPr lang="pl-PL" smtClean="0"/>
              <a:t>‹#›</a:t>
            </a:fld>
            <a:endParaRPr lang="pl-PL"/>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ylko tytuł">
    <p:bg>
      <p:bgRef idx="1002">
        <a:schemeClr val="bg1"/>
      </p:bgRef>
    </p:bg>
    <p:spTree>
      <p:nvGrpSpPr>
        <p:cNvPr id="1" name=""/>
        <p:cNvGrpSpPr/>
        <p:nvPr/>
      </p:nvGrpSpPr>
      <p:grpSpPr>
        <a:xfrm>
          <a:off x="0" y="0"/>
          <a:ext cx="0" cy="0"/>
          <a:chOff x="0" y="0"/>
          <a:chExt cx="0" cy="0"/>
        </a:xfrm>
      </p:grpSpPr>
      <p:sp>
        <p:nvSpPr>
          <p:cNvPr id="3" name="Symbol zastępczy daty 2"/>
          <p:cNvSpPr>
            <a:spLocks noGrp="1"/>
          </p:cNvSpPr>
          <p:nvPr>
            <p:ph type="dt" sz="half" idx="10"/>
          </p:nvPr>
        </p:nvSpPr>
        <p:spPr/>
        <p:txBody>
          <a:bodyPr/>
          <a:lstStyle/>
          <a:p>
            <a:fld id="{B9C6901B-22F0-43A9-A0C8-8E371A96484D}" type="datetimeFigureOut">
              <a:rPr lang="pl-PL" smtClean="0"/>
              <a:t>07.01.2021</a:t>
            </a:fld>
            <a:endParaRPr lang="pl-PL"/>
          </a:p>
        </p:txBody>
      </p:sp>
      <p:sp>
        <p:nvSpPr>
          <p:cNvPr id="4" name="Symbol zastępczy stopki 3"/>
          <p:cNvSpPr>
            <a:spLocks noGrp="1"/>
          </p:cNvSpPr>
          <p:nvPr>
            <p:ph type="ftr" sz="quarter" idx="11"/>
          </p:nvPr>
        </p:nvSpPr>
        <p:spPr/>
        <p:txBody>
          <a:bodyPr/>
          <a:lstStyle/>
          <a:p>
            <a:endParaRPr lang="pl-PL"/>
          </a:p>
        </p:txBody>
      </p:sp>
      <p:sp>
        <p:nvSpPr>
          <p:cNvPr id="5" name="Symbol zastępczy numeru slajdu 4"/>
          <p:cNvSpPr>
            <a:spLocks noGrp="1"/>
          </p:cNvSpPr>
          <p:nvPr>
            <p:ph type="sldNum" sz="quarter" idx="12"/>
          </p:nvPr>
        </p:nvSpPr>
        <p:spPr/>
        <p:txBody>
          <a:bodyPr/>
          <a:lstStyle/>
          <a:p>
            <a:fld id="{3089B762-5070-4FED-8623-D3D99A345B34}" type="slidenum">
              <a:rPr lang="pl-PL" smtClean="0"/>
              <a:t>‹#›</a:t>
            </a:fld>
            <a:endParaRPr lang="pl-PL"/>
          </a:p>
        </p:txBody>
      </p:sp>
      <p:sp>
        <p:nvSpPr>
          <p:cNvPr id="6" name="Tytuł 5"/>
          <p:cNvSpPr>
            <a:spLocks noGrp="1"/>
          </p:cNvSpPr>
          <p:nvPr>
            <p:ph type="title"/>
          </p:nvPr>
        </p:nvSpPr>
        <p:spPr/>
        <p:txBody>
          <a:bodyPr rtlCol="0"/>
          <a:lstStyle/>
          <a:p>
            <a:r>
              <a:rPr kumimoji="0" lang="pl-PL"/>
              <a:t>Kliknij, aby edytować styl</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usty">
    <p:spTree>
      <p:nvGrpSpPr>
        <p:cNvPr id="1" name=""/>
        <p:cNvGrpSpPr/>
        <p:nvPr/>
      </p:nvGrpSpPr>
      <p:grpSpPr>
        <a:xfrm>
          <a:off x="0" y="0"/>
          <a:ext cx="0" cy="0"/>
          <a:chOff x="0" y="0"/>
          <a:chExt cx="0" cy="0"/>
        </a:xfrm>
      </p:grpSpPr>
      <p:sp>
        <p:nvSpPr>
          <p:cNvPr id="2" name="Symbol zastępczy daty 1"/>
          <p:cNvSpPr>
            <a:spLocks noGrp="1"/>
          </p:cNvSpPr>
          <p:nvPr>
            <p:ph type="dt" sz="half" idx="10"/>
          </p:nvPr>
        </p:nvSpPr>
        <p:spPr/>
        <p:txBody>
          <a:bodyPr/>
          <a:lstStyle/>
          <a:p>
            <a:fld id="{B9C6901B-22F0-43A9-A0C8-8E371A96484D}" type="datetimeFigureOut">
              <a:rPr lang="pl-PL" smtClean="0"/>
              <a:t>07.01.2021</a:t>
            </a:fld>
            <a:endParaRPr lang="pl-PL"/>
          </a:p>
        </p:txBody>
      </p:sp>
      <p:sp>
        <p:nvSpPr>
          <p:cNvPr id="3" name="Symbol zastępczy stopki 2"/>
          <p:cNvSpPr>
            <a:spLocks noGrp="1"/>
          </p:cNvSpPr>
          <p:nvPr>
            <p:ph type="ftr" sz="quarter" idx="11"/>
          </p:nvPr>
        </p:nvSpPr>
        <p:spPr/>
        <p:txBody>
          <a:bodyPr/>
          <a:lstStyle/>
          <a:p>
            <a:endParaRPr lang="pl-PL"/>
          </a:p>
        </p:txBody>
      </p:sp>
      <p:sp>
        <p:nvSpPr>
          <p:cNvPr id="4" name="Symbol zastępczy numeru slajdu 3"/>
          <p:cNvSpPr>
            <a:spLocks noGrp="1"/>
          </p:cNvSpPr>
          <p:nvPr>
            <p:ph type="sldNum" sz="quarter" idx="12"/>
          </p:nvPr>
        </p:nvSpPr>
        <p:spPr/>
        <p:txBody>
          <a:bodyPr/>
          <a:lstStyle/>
          <a:p>
            <a:fld id="{3089B762-5070-4FED-8623-D3D99A345B34}" type="slidenum">
              <a:rPr lang="pl-PL" smtClean="0"/>
              <a:t>‹#›</a:t>
            </a:fld>
            <a:endParaRPr lang="pl-PL"/>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Zawartość z podpisem">
    <p:bg>
      <p:bgRef idx="1003">
        <a:schemeClr val="bg1"/>
      </p:bgRef>
    </p:bg>
    <p:spTree>
      <p:nvGrpSpPr>
        <p:cNvPr id="1" name=""/>
        <p:cNvGrpSpPr/>
        <p:nvPr/>
      </p:nvGrpSpPr>
      <p:grpSpPr>
        <a:xfrm>
          <a:off x="0" y="0"/>
          <a:ext cx="0" cy="0"/>
          <a:chOff x="0" y="0"/>
          <a:chExt cx="0" cy="0"/>
        </a:xfrm>
      </p:grpSpPr>
      <p:sp>
        <p:nvSpPr>
          <p:cNvPr id="2" name="Tytuł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pl-PL"/>
              <a:t>Kliknij, aby edytować styl</a:t>
            </a:r>
            <a:endParaRPr kumimoji="0" lang="en-US"/>
          </a:p>
        </p:txBody>
      </p:sp>
      <p:sp>
        <p:nvSpPr>
          <p:cNvPr id="3" name="Symbol zastępczy tekstu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pl-PL"/>
              <a:t>Kliknij, aby edytować style wzorca tekstu</a:t>
            </a:r>
          </a:p>
        </p:txBody>
      </p:sp>
      <p:sp>
        <p:nvSpPr>
          <p:cNvPr id="4" name="Symbol zastępczy zawartości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pl-PL"/>
              <a:t>Kliknij, aby edytować style wzorca tekstu</a:t>
            </a:r>
          </a:p>
          <a:p>
            <a:pPr lvl="1" eaLnBrk="1" latinLnBrk="0" hangingPunct="1"/>
            <a:r>
              <a:rPr lang="pl-PL"/>
              <a:t>Drugi poziom</a:t>
            </a:r>
          </a:p>
          <a:p>
            <a:pPr lvl="2" eaLnBrk="1" latinLnBrk="0" hangingPunct="1"/>
            <a:r>
              <a:rPr lang="pl-PL"/>
              <a:t>Trzeci poziom</a:t>
            </a:r>
          </a:p>
          <a:p>
            <a:pPr lvl="3" eaLnBrk="1" latinLnBrk="0" hangingPunct="1"/>
            <a:r>
              <a:rPr lang="pl-PL"/>
              <a:t>Czwarty poziom</a:t>
            </a:r>
          </a:p>
          <a:p>
            <a:pPr lvl="4" eaLnBrk="1" latinLnBrk="0" hangingPunct="1"/>
            <a:r>
              <a:rPr lang="pl-PL"/>
              <a:t>Piąty poziom</a:t>
            </a:r>
            <a:endParaRPr kumimoji="0" lang="en-US"/>
          </a:p>
        </p:txBody>
      </p:sp>
      <p:sp>
        <p:nvSpPr>
          <p:cNvPr id="5" name="Symbol zastępczy daty 4"/>
          <p:cNvSpPr>
            <a:spLocks noGrp="1"/>
          </p:cNvSpPr>
          <p:nvPr>
            <p:ph type="dt" sz="half" idx="10"/>
          </p:nvPr>
        </p:nvSpPr>
        <p:spPr>
          <a:xfrm>
            <a:off x="6727032" y="6407944"/>
            <a:ext cx="1920240" cy="365760"/>
          </a:xfrm>
        </p:spPr>
        <p:txBody>
          <a:bodyPr/>
          <a:lstStyle/>
          <a:p>
            <a:fld id="{B9C6901B-22F0-43A9-A0C8-8E371A96484D}" type="datetimeFigureOut">
              <a:rPr lang="pl-PL" smtClean="0"/>
              <a:t>07.01.2021</a:t>
            </a:fld>
            <a:endParaRPr lang="pl-PL"/>
          </a:p>
        </p:txBody>
      </p:sp>
      <p:sp>
        <p:nvSpPr>
          <p:cNvPr id="6" name="Symbol zastępczy stopki 5"/>
          <p:cNvSpPr>
            <a:spLocks noGrp="1"/>
          </p:cNvSpPr>
          <p:nvPr>
            <p:ph type="ftr" sz="quarter" idx="11"/>
          </p:nvPr>
        </p:nvSpPr>
        <p:spPr/>
        <p:txBody>
          <a:bodyPr/>
          <a:lstStyle/>
          <a:p>
            <a:endParaRPr lang="pl-PL"/>
          </a:p>
        </p:txBody>
      </p:sp>
      <p:sp>
        <p:nvSpPr>
          <p:cNvPr id="7" name="Symbol zastępczy numeru slajdu 6"/>
          <p:cNvSpPr>
            <a:spLocks noGrp="1"/>
          </p:cNvSpPr>
          <p:nvPr>
            <p:ph type="sldNum" sz="quarter" idx="12"/>
          </p:nvPr>
        </p:nvSpPr>
        <p:spPr/>
        <p:txBody>
          <a:bodyPr/>
          <a:lstStyle/>
          <a:p>
            <a:fld id="{3089B762-5070-4FED-8623-D3D99A345B34}" type="slidenum">
              <a:rPr lang="pl-PL" smtClean="0"/>
              <a:t>‹#›</a:t>
            </a:fld>
            <a:endParaRPr lang="pl-PL"/>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Obraz z podpisem">
    <p:bg>
      <p:bgRef idx="1002">
        <a:schemeClr val="bg1"/>
      </p:bgRef>
    </p:bg>
    <p:spTree>
      <p:nvGrpSpPr>
        <p:cNvPr id="1" name=""/>
        <p:cNvGrpSpPr/>
        <p:nvPr/>
      </p:nvGrpSpPr>
      <p:grpSpPr>
        <a:xfrm>
          <a:off x="0" y="0"/>
          <a:ext cx="0" cy="0"/>
          <a:chOff x="0" y="0"/>
          <a:chExt cx="0" cy="0"/>
        </a:xfrm>
      </p:grpSpPr>
      <p:sp>
        <p:nvSpPr>
          <p:cNvPr id="4" name="Symbol zastępczy tekstu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pl-PL"/>
              <a:t>Kliknij, aby edytować style wzorca tekstu</a:t>
            </a:r>
          </a:p>
        </p:txBody>
      </p:sp>
      <p:sp>
        <p:nvSpPr>
          <p:cNvPr id="3" name="Symbol zastępczy obrazu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pl-PL"/>
              <a:t>Kliknij ikonę, aby dodać obraz</a:t>
            </a:r>
            <a:endParaRPr kumimoji="0" lang="en-US" dirty="0"/>
          </a:p>
        </p:txBody>
      </p:sp>
      <p:sp>
        <p:nvSpPr>
          <p:cNvPr id="5" name="Symbol zastępczy daty 4"/>
          <p:cNvSpPr>
            <a:spLocks noGrp="1"/>
          </p:cNvSpPr>
          <p:nvPr>
            <p:ph type="dt" sz="half" idx="10"/>
          </p:nvPr>
        </p:nvSpPr>
        <p:spPr/>
        <p:txBody>
          <a:bodyPr/>
          <a:lstStyle>
            <a:lvl1pPr>
              <a:defRPr>
                <a:solidFill>
                  <a:schemeClr val="tx1"/>
                </a:solidFill>
              </a:defRPr>
            </a:lvl1pPr>
            <a:extLst/>
          </a:lstStyle>
          <a:p>
            <a:fld id="{B9C6901B-22F0-43A9-A0C8-8E371A96484D}" type="datetimeFigureOut">
              <a:rPr lang="pl-PL" smtClean="0"/>
              <a:t>07.01.2021</a:t>
            </a:fld>
            <a:endParaRPr lang="pl-PL"/>
          </a:p>
        </p:txBody>
      </p:sp>
      <p:sp>
        <p:nvSpPr>
          <p:cNvPr id="6" name="Symbol zastępczy stopki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pl-PL"/>
          </a:p>
        </p:txBody>
      </p:sp>
      <p:sp>
        <p:nvSpPr>
          <p:cNvPr id="7" name="Symbol zastępczy numeru slajdu 6"/>
          <p:cNvSpPr>
            <a:spLocks noGrp="1"/>
          </p:cNvSpPr>
          <p:nvPr>
            <p:ph type="sldNum" sz="quarter" idx="12"/>
          </p:nvPr>
        </p:nvSpPr>
        <p:spPr/>
        <p:txBody>
          <a:bodyPr/>
          <a:lstStyle>
            <a:lvl1pPr>
              <a:defRPr>
                <a:solidFill>
                  <a:schemeClr val="tx1"/>
                </a:solidFill>
              </a:defRPr>
            </a:lvl1pPr>
            <a:extLst/>
          </a:lstStyle>
          <a:p>
            <a:fld id="{3089B762-5070-4FED-8623-D3D99A345B34}" type="slidenum">
              <a:rPr lang="pl-PL" smtClean="0"/>
              <a:t>‹#›</a:t>
            </a:fld>
            <a:endParaRPr lang="pl-PL"/>
          </a:p>
        </p:txBody>
      </p:sp>
      <p:sp>
        <p:nvSpPr>
          <p:cNvPr id="2" name="Tytuł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pl-PL"/>
              <a:t>Kliknij, aby edytować styl</a:t>
            </a:r>
            <a:endParaRPr kumimoji="0" lang="en-US"/>
          </a:p>
        </p:txBody>
      </p:sp>
      <p:sp>
        <p:nvSpPr>
          <p:cNvPr id="8" name="Dowolny kształt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Dowolny kształt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Trójkąt prostokątny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1" name="Łącznik prostoliniowy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Pag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
        <p:nvSpPr>
          <p:cNvPr id="13" name="Pag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Dowolny kształt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Dowolny kształt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Trójkąt prostokątny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5" name="Łącznik prostoliniowy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Symbol zastępczy tytułu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p>
            <a:r>
              <a:rPr kumimoji="0" lang="pl-PL"/>
              <a:t>Kliknij, aby edytować styl</a:t>
            </a:r>
            <a:endParaRPr kumimoji="0" lang="en-US"/>
          </a:p>
        </p:txBody>
      </p:sp>
      <p:sp>
        <p:nvSpPr>
          <p:cNvPr id="30" name="Symbol zastępczy tekstu 29"/>
          <p:cNvSpPr>
            <a:spLocks noGrp="1"/>
          </p:cNvSpPr>
          <p:nvPr>
            <p:ph type="body" idx="1"/>
          </p:nvPr>
        </p:nvSpPr>
        <p:spPr>
          <a:xfrm>
            <a:off x="457200" y="1481328"/>
            <a:ext cx="8229600" cy="4525963"/>
          </a:xfrm>
          <a:prstGeom prst="rect">
            <a:avLst/>
          </a:prstGeom>
        </p:spPr>
        <p:txBody>
          <a:bodyPr vert="horz">
            <a:normAutofit/>
          </a:bodyPr>
          <a:lstStyle/>
          <a:p>
            <a:pPr lvl="0" eaLnBrk="1" latinLnBrk="0" hangingPunct="1"/>
            <a:r>
              <a:rPr kumimoji="0" lang="pl-PL"/>
              <a:t>Kliknij, aby edytować style wzorca tekstu</a:t>
            </a:r>
          </a:p>
          <a:p>
            <a:pPr lvl="1" eaLnBrk="1" latinLnBrk="0" hangingPunct="1"/>
            <a:r>
              <a:rPr kumimoji="0" lang="pl-PL"/>
              <a:t>Drugi poziom</a:t>
            </a:r>
          </a:p>
          <a:p>
            <a:pPr lvl="2" eaLnBrk="1" latinLnBrk="0" hangingPunct="1"/>
            <a:r>
              <a:rPr kumimoji="0" lang="pl-PL"/>
              <a:t>Trzeci poziom</a:t>
            </a:r>
          </a:p>
          <a:p>
            <a:pPr lvl="3" eaLnBrk="1" latinLnBrk="0" hangingPunct="1"/>
            <a:r>
              <a:rPr kumimoji="0" lang="pl-PL"/>
              <a:t>Czwarty poziom</a:t>
            </a:r>
          </a:p>
          <a:p>
            <a:pPr lvl="4" eaLnBrk="1" latinLnBrk="0" hangingPunct="1"/>
            <a:r>
              <a:rPr kumimoji="0" lang="pl-PL"/>
              <a:t>Piąty poziom</a:t>
            </a:r>
            <a:endParaRPr kumimoji="0" lang="en-US"/>
          </a:p>
        </p:txBody>
      </p:sp>
      <p:sp>
        <p:nvSpPr>
          <p:cNvPr id="10" name="Symbol zastępczy daty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B9C6901B-22F0-43A9-A0C8-8E371A96484D}" type="datetimeFigureOut">
              <a:rPr lang="pl-PL" smtClean="0"/>
              <a:t>07.01.2021</a:t>
            </a:fld>
            <a:endParaRPr lang="pl-PL"/>
          </a:p>
        </p:txBody>
      </p:sp>
      <p:sp>
        <p:nvSpPr>
          <p:cNvPr id="22" name="Symbol zastępczy stopki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pl-PL"/>
          </a:p>
        </p:txBody>
      </p:sp>
      <p:sp>
        <p:nvSpPr>
          <p:cNvPr id="18" name="Symbol zastępczy numeru slajdu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3089B762-5070-4FED-8623-D3D99A345B34}" type="slidenum">
              <a:rPr lang="pl-PL" smtClean="0"/>
              <a:t>‹#›</a:t>
            </a:fld>
            <a:endParaRPr lang="pl-PL"/>
          </a:p>
        </p:txBody>
      </p:sp>
    </p:spTree>
  </p:cSld>
  <p:clrMap bg1="lt1" tx1="dk1" bg2="lt2" tx2="dk2" accent1="accent1" accent2="accent2" accent3="accent3" accent4="accent4" accent5="accent5" accent6="accent6" hlink="hlink" folHlink="folHlink"/>
  <p:sldLayoutIdLst>
    <p:sldLayoutId id="2147483805" r:id="rId1"/>
    <p:sldLayoutId id="2147483806" r:id="rId2"/>
    <p:sldLayoutId id="2147483807" r:id="rId3"/>
    <p:sldLayoutId id="2147483808" r:id="rId4"/>
    <p:sldLayoutId id="2147483809" r:id="rId5"/>
    <p:sldLayoutId id="2147483810" r:id="rId6"/>
    <p:sldLayoutId id="2147483811" r:id="rId7"/>
    <p:sldLayoutId id="2147483812" r:id="rId8"/>
    <p:sldLayoutId id="2147483813" r:id="rId9"/>
    <p:sldLayoutId id="2147483814" r:id="rId10"/>
    <p:sldLayoutId id="2147483815"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odtytuł 2"/>
          <p:cNvSpPr>
            <a:spLocks noGrp="1"/>
          </p:cNvSpPr>
          <p:nvPr>
            <p:ph type="subTitle" idx="1"/>
          </p:nvPr>
        </p:nvSpPr>
        <p:spPr>
          <a:xfrm>
            <a:off x="1043608" y="908720"/>
            <a:ext cx="7128792" cy="4730080"/>
          </a:xfrm>
        </p:spPr>
        <p:txBody>
          <a:bodyPr/>
          <a:lstStyle/>
          <a:p>
            <a:pPr algn="ctr"/>
            <a:r>
              <a:rPr lang="pl-PL" b="1" u="sng" dirty="0">
                <a:solidFill>
                  <a:schemeClr val="tx1"/>
                </a:solidFill>
                <a:cs typeface="Times New Roman" pitchFamily="18" charset="0"/>
              </a:rPr>
              <a:t>Nabór wniosków o przyznanie pomocy 21/2021</a:t>
            </a:r>
          </a:p>
          <a:p>
            <a:pPr algn="ctr"/>
            <a:endParaRPr lang="pl-PL" sz="500" b="1" dirty="0"/>
          </a:p>
          <a:p>
            <a:pPr algn="ctr"/>
            <a:r>
              <a:rPr lang="pl-PL" sz="2400" b="1" dirty="0">
                <a:solidFill>
                  <a:schemeClr val="tx1"/>
                </a:solidFill>
              </a:rPr>
              <a:t>Rozwój ogólnodostępnej i niekomercyjnej infrastruktury turystycznej lub rekreacyjnej, </a:t>
            </a:r>
            <a:br>
              <a:rPr lang="pl-PL" sz="2400" b="1" dirty="0">
                <a:solidFill>
                  <a:schemeClr val="tx1"/>
                </a:solidFill>
              </a:rPr>
            </a:br>
            <a:r>
              <a:rPr lang="pl-PL" sz="2400" b="1" dirty="0">
                <a:solidFill>
                  <a:schemeClr val="tx1"/>
                </a:solidFill>
              </a:rPr>
              <a:t>lub kulturalnej</a:t>
            </a:r>
          </a:p>
          <a:p>
            <a:pPr algn="ctr"/>
            <a:endParaRPr lang="pl-PL" b="1" dirty="0"/>
          </a:p>
          <a:p>
            <a:pPr algn="ctr"/>
            <a:endParaRPr lang="pl-PL" sz="800" b="1" dirty="0">
              <a:solidFill>
                <a:schemeClr val="tx1"/>
              </a:solidFill>
              <a:ea typeface="Tahoma" pitchFamily="34" charset="0"/>
              <a:cs typeface="Tahoma" pitchFamily="34" charset="0"/>
            </a:endParaRPr>
          </a:p>
          <a:p>
            <a:pPr algn="ctr"/>
            <a:endParaRPr lang="pl-PL" sz="800" b="1" dirty="0">
              <a:solidFill>
                <a:schemeClr val="tx1"/>
              </a:solidFill>
              <a:ea typeface="Tahoma" pitchFamily="34" charset="0"/>
              <a:cs typeface="Tahoma" pitchFamily="34" charset="0"/>
            </a:endParaRPr>
          </a:p>
          <a:p>
            <a:pPr algn="ctr"/>
            <a:r>
              <a:rPr lang="pl-PL" sz="1050" b="1" dirty="0">
                <a:solidFill>
                  <a:schemeClr val="tx1"/>
                </a:solidFill>
                <a:ea typeface="Tahoma" pitchFamily="34" charset="0"/>
                <a:cs typeface="Tahoma" pitchFamily="34" charset="0"/>
              </a:rPr>
              <a:t>Materiał opracowany przez Lokalną Grupę Działania „Chata Kociewia”</a:t>
            </a:r>
          </a:p>
          <a:p>
            <a:pPr algn="ctr"/>
            <a:r>
              <a:rPr lang="pl-PL" sz="1050" b="1" dirty="0">
                <a:solidFill>
                  <a:schemeClr val="tx1"/>
                </a:solidFill>
                <a:ea typeface="Tahoma" pitchFamily="34" charset="0"/>
                <a:cs typeface="Tahoma" pitchFamily="34" charset="0"/>
              </a:rPr>
              <a:t>Instytucja Zarządzająca PROW 2014-2020 – Minister Rolnictwa i Rozwoju Wsi</a:t>
            </a:r>
          </a:p>
          <a:p>
            <a:pPr algn="ctr"/>
            <a:r>
              <a:rPr lang="pl-PL" sz="1050" b="1" dirty="0">
                <a:solidFill>
                  <a:schemeClr val="tx1"/>
                </a:solidFill>
                <a:ea typeface="Tahoma" pitchFamily="34" charset="0"/>
                <a:cs typeface="Tahoma" pitchFamily="34" charset="0"/>
              </a:rPr>
              <a:t>„Europejski Fundusz Rolny na rzecz Rozwoju Obszarów Wiejskich: Europa inwestująca w obszary wiejskie.” Materiał współfinansowany  ze środków Unii Europejskiej w ramach poddziałania 19.4 „Wsparcie na rzecz kosztów bieżących i aktywizacji” objętego Programem Rozwoju Obszarów Wiejskich na lata 2014-2020.</a:t>
            </a:r>
          </a:p>
          <a:p>
            <a:pPr algn="ctr"/>
            <a:endParaRPr lang="pl-PL" sz="200" dirty="0"/>
          </a:p>
        </p:txBody>
      </p:sp>
      <p:pic>
        <p:nvPicPr>
          <p:cNvPr id="4" name="Obraz 3" descr="baner prowu.jpg">
            <a:extLst>
              <a:ext uri="{FF2B5EF4-FFF2-40B4-BE49-F238E27FC236}">
                <a16:creationId xmlns:a16="http://schemas.microsoft.com/office/drawing/2014/main" id="{E5B38D17-3C98-4BA0-99DD-0B81FABC27E9}"/>
              </a:ext>
            </a:extLst>
          </p:cNvPr>
          <p:cNvPicPr>
            <a:picLocks noChangeAspect="1"/>
          </p:cNvPicPr>
          <p:nvPr/>
        </p:nvPicPr>
        <p:blipFill>
          <a:blip r:embed="rId2" cstate="print"/>
          <a:stretch>
            <a:fillRect/>
          </a:stretch>
        </p:blipFill>
        <p:spPr>
          <a:xfrm>
            <a:off x="1886583" y="3277777"/>
            <a:ext cx="5791655" cy="544284"/>
          </a:xfrm>
          <a:prstGeom prst="rect">
            <a:avLst/>
          </a:prstGeom>
        </p:spPr>
      </p:pic>
    </p:spTree>
    <p:extLst>
      <p:ext uri="{BB962C8B-B14F-4D97-AF65-F5344CB8AC3E}">
        <p14:creationId xmlns:p14="http://schemas.microsoft.com/office/powerpoint/2010/main" val="145137034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zawartości 1"/>
          <p:cNvSpPr>
            <a:spLocks noGrp="1"/>
          </p:cNvSpPr>
          <p:nvPr>
            <p:ph idx="1"/>
          </p:nvPr>
        </p:nvSpPr>
        <p:spPr>
          <a:xfrm>
            <a:off x="457200" y="620688"/>
            <a:ext cx="8229600" cy="5386603"/>
          </a:xfrm>
        </p:spPr>
        <p:txBody>
          <a:bodyPr>
            <a:normAutofit/>
          </a:bodyPr>
          <a:lstStyle/>
          <a:p>
            <a:pPr marL="0" indent="0" algn="just">
              <a:buNone/>
            </a:pPr>
            <a:r>
              <a:rPr lang="pl-PL" sz="1800" dirty="0"/>
              <a:t>6) zakupu nowych środków transportu, z wyłączeniem zakupu samochodów osobowych przeznaczonych do przewozu mniej niż 8 osób łącznie z kierowcą,</a:t>
            </a:r>
          </a:p>
          <a:p>
            <a:pPr marL="0" indent="0" algn="just">
              <a:buNone/>
            </a:pPr>
            <a:endParaRPr lang="pl-PL" sz="1800" dirty="0"/>
          </a:p>
          <a:p>
            <a:pPr marL="0" indent="0" algn="just">
              <a:buNone/>
            </a:pPr>
            <a:r>
              <a:rPr lang="pl-PL" sz="1800" i="1" dirty="0"/>
              <a:t>Przy ustalaniu wysokości pomocy koszty zakupu środków transportu nie mogą przekroczyć 30% pozostałych kosztów kwalifikowalnych operacji, pomniejszonych </a:t>
            </a:r>
            <a:br>
              <a:rPr lang="pl-PL" sz="1800" i="1" dirty="0"/>
            </a:br>
            <a:r>
              <a:rPr lang="pl-PL" sz="1800" i="1" dirty="0"/>
              <a:t>o koszty ogólne.</a:t>
            </a:r>
          </a:p>
          <a:p>
            <a:pPr marL="0" indent="0" algn="just">
              <a:buNone/>
            </a:pPr>
            <a:r>
              <a:rPr lang="pl-PL" sz="1800" i="1" dirty="0"/>
              <a:t>Limitu dotyczącego kosztów zakupu środków transportu, o którym mowa </a:t>
            </a:r>
            <a:br>
              <a:rPr lang="pl-PL" sz="1800" i="1" dirty="0"/>
            </a:br>
            <a:r>
              <a:rPr lang="pl-PL" sz="1800" i="1" dirty="0"/>
              <a:t>w ust. 3, nie stosuje się do środków transportu </a:t>
            </a:r>
            <a:r>
              <a:rPr lang="pl-PL" sz="1800" i="1" u="sng" dirty="0"/>
              <a:t>innych niż pojazdy silnikowe </a:t>
            </a:r>
            <a:br>
              <a:rPr lang="pl-PL" sz="1800" i="1" u="sng" dirty="0"/>
            </a:br>
            <a:r>
              <a:rPr lang="pl-PL" sz="1800" i="1" dirty="0"/>
              <a:t>w rozumieniu art. 2 pkt 32 ustawy z dnia 20 czerwca 1997 r. - Prawo o ruchu drogowym</a:t>
            </a:r>
          </a:p>
          <a:p>
            <a:pPr marL="0" indent="0" algn="just">
              <a:buNone/>
            </a:pPr>
            <a:endParaRPr lang="pl-PL" sz="1800" i="1" dirty="0"/>
          </a:p>
          <a:p>
            <a:pPr marL="0" indent="0" algn="just">
              <a:buNone/>
            </a:pPr>
            <a:r>
              <a:rPr lang="pl-PL" sz="1800" i="1" dirty="0"/>
              <a:t>pojazd silnikowy - pojazd wyposażony w silnik, z wyjątkiem motoroweru i pojazdu szynowego;</a:t>
            </a:r>
          </a:p>
          <a:p>
            <a:pPr marL="0" indent="0" algn="just">
              <a:buNone/>
            </a:pPr>
            <a:endParaRPr lang="pl-PL" sz="1800" i="1" dirty="0"/>
          </a:p>
          <a:p>
            <a:pPr marL="0" indent="0" algn="just">
              <a:buNone/>
            </a:pPr>
            <a:r>
              <a:rPr lang="pl-PL" sz="1800" dirty="0"/>
              <a:t>7) zakupu nowych rzeczy innych niż wymienione w pkt 5 i 6, w tym materiałów,</a:t>
            </a:r>
          </a:p>
          <a:p>
            <a:endParaRPr lang="pl-PL" dirty="0"/>
          </a:p>
        </p:txBody>
      </p:sp>
    </p:spTree>
    <p:extLst>
      <p:ext uri="{BB962C8B-B14F-4D97-AF65-F5344CB8AC3E}">
        <p14:creationId xmlns:p14="http://schemas.microsoft.com/office/powerpoint/2010/main" val="295858948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zawartości 1"/>
          <p:cNvSpPr>
            <a:spLocks noGrp="1"/>
          </p:cNvSpPr>
          <p:nvPr>
            <p:ph idx="1"/>
          </p:nvPr>
        </p:nvSpPr>
        <p:spPr>
          <a:xfrm>
            <a:off x="457200" y="548680"/>
            <a:ext cx="8229600" cy="5458611"/>
          </a:xfrm>
        </p:spPr>
        <p:txBody>
          <a:bodyPr>
            <a:normAutofit/>
          </a:bodyPr>
          <a:lstStyle/>
          <a:p>
            <a:pPr marL="109728" indent="0">
              <a:buNone/>
            </a:pPr>
            <a:r>
              <a:rPr lang="pl-PL" sz="1800" dirty="0"/>
              <a:t>8) podatku od towarów i usług (VAT). </a:t>
            </a:r>
          </a:p>
          <a:p>
            <a:pPr marL="0" indent="0" algn="just">
              <a:buNone/>
            </a:pPr>
            <a:endParaRPr lang="pl-PL" sz="1800" dirty="0"/>
          </a:p>
          <a:p>
            <a:pPr marL="0" indent="0" algn="just">
              <a:buNone/>
            </a:pPr>
            <a:r>
              <a:rPr lang="pl-PL" sz="1800" dirty="0"/>
              <a:t>Do kosztów kwalifikowalnych zalicza się także wartość wkładu rzeczowego </a:t>
            </a:r>
            <a:br>
              <a:rPr lang="pl-PL" sz="1800" dirty="0"/>
            </a:br>
            <a:r>
              <a:rPr lang="pl-PL" sz="1800" dirty="0"/>
              <a:t>w formie:</a:t>
            </a:r>
          </a:p>
          <a:p>
            <a:pPr marL="342900" indent="-342900" algn="just">
              <a:buAutoNum type="alphaLcParenR"/>
            </a:pPr>
            <a:r>
              <a:rPr lang="pl-PL" sz="1800" dirty="0"/>
              <a:t>towarów nieprzeznaczonych na sprzedaż wspomagających realizację operacji np. maszyny sprzęt, </a:t>
            </a:r>
          </a:p>
          <a:p>
            <a:pPr marL="342900" indent="-342900" algn="just">
              <a:buAutoNum type="alphaLcParenR"/>
            </a:pPr>
            <a:r>
              <a:rPr lang="pl-PL" sz="1800" dirty="0"/>
              <a:t>gruntów i nieruchomości - wartość gruntu i nieruchomości musi być poświadczona przez niezależnego, wykwalifikowanego eksperta </a:t>
            </a:r>
            <a:br>
              <a:rPr lang="pl-PL" sz="1800" dirty="0"/>
            </a:br>
            <a:r>
              <a:rPr lang="pl-PL" sz="1800" dirty="0"/>
              <a:t>lub należycie upoważniony organ urzędowy. Wartość wkładu rzeczowego w postaci gruntu lub nieruchomości, nie może przekraczać 10% łącznych wydatków kwalifikowalnych dla danej operacji,</a:t>
            </a:r>
          </a:p>
          <a:p>
            <a:pPr marL="342900" indent="-342900" algn="just">
              <a:buAutoNum type="alphaLcParenR"/>
            </a:pPr>
            <a:r>
              <a:rPr lang="pl-PL" sz="1800" dirty="0"/>
              <a:t>nieodpłatnej pracy, tj. pracy oraz usług świadczonych nieodpłatnie. </a:t>
            </a:r>
          </a:p>
          <a:p>
            <a:endParaRPr lang="pl-PL" dirty="0"/>
          </a:p>
        </p:txBody>
      </p:sp>
    </p:spTree>
    <p:extLst>
      <p:ext uri="{BB962C8B-B14F-4D97-AF65-F5344CB8AC3E}">
        <p14:creationId xmlns:p14="http://schemas.microsoft.com/office/powerpoint/2010/main" val="373642994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2" name="Symbol zastępczy zawartości 1"/>
              <p:cNvSpPr>
                <a:spLocks noGrp="1"/>
              </p:cNvSpPr>
              <p:nvPr>
                <p:ph idx="1"/>
              </p:nvPr>
            </p:nvSpPr>
            <p:spPr>
              <a:xfrm>
                <a:off x="457200" y="476672"/>
                <a:ext cx="8229600" cy="5530619"/>
              </a:xfrm>
            </p:spPr>
            <p:txBody>
              <a:bodyPr>
                <a:normAutofit/>
              </a:bodyPr>
              <a:lstStyle/>
              <a:p>
                <a:pPr marL="109728" indent="0">
                  <a:buNone/>
                </a:pPr>
                <a:endParaRPr lang="pl-PL" sz="1900" dirty="0"/>
              </a:p>
              <a:p>
                <a:pPr marL="109728" indent="0">
                  <a:buNone/>
                </a:pPr>
                <a:r>
                  <a:rPr lang="pl-PL" sz="1900" dirty="0"/>
                  <a:t>X = </a:t>
                </a:r>
                <a14:m>
                  <m:oMath xmlns:m="http://schemas.openxmlformats.org/officeDocument/2006/math">
                    <m:f>
                      <m:fPr>
                        <m:ctrlPr>
                          <a:rPr lang="pl-PL" sz="1900" i="1">
                            <a:latin typeface="Cambria Math" panose="02040503050406030204" pitchFamily="18" charset="0"/>
                          </a:rPr>
                        </m:ctrlPr>
                      </m:fPr>
                      <m:num>
                        <m:r>
                          <a:rPr lang="pl-PL" sz="1900" i="1">
                            <a:latin typeface="Cambria Math"/>
                          </a:rPr>
                          <m:t>4</m:t>
                        </m:r>
                        <m:r>
                          <a:rPr lang="pl-PL" sz="1900" b="0" i="1" smtClean="0">
                            <a:latin typeface="Cambria Math"/>
                          </a:rPr>
                          <m:t>918,17</m:t>
                        </m:r>
                      </m:num>
                      <m:den>
                        <m:r>
                          <a:rPr lang="pl-PL" sz="1900" i="1">
                            <a:latin typeface="Cambria Math"/>
                          </a:rPr>
                          <m:t>168 </m:t>
                        </m:r>
                      </m:den>
                    </m:f>
                  </m:oMath>
                </a14:m>
                <a:r>
                  <a:rPr lang="pl-PL" sz="1900" dirty="0"/>
                  <a:t>  x H </a:t>
                </a:r>
              </a:p>
              <a:p>
                <a:pPr marL="109728" indent="0">
                  <a:buNone/>
                </a:pPr>
                <a:endParaRPr lang="pl-PL" sz="1900" dirty="0"/>
              </a:p>
              <a:p>
                <a:pPr marL="109728" indent="0" algn="just">
                  <a:buNone/>
                </a:pPr>
                <a:r>
                  <a:rPr lang="pl-PL" sz="1900" dirty="0"/>
                  <a:t>X – wartość nieodpłatnej pracy,</a:t>
                </a:r>
              </a:p>
              <a:p>
                <a:pPr marL="109728" indent="0" algn="just">
                  <a:buNone/>
                </a:pPr>
                <a:r>
                  <a:rPr lang="pl-PL" sz="1900" dirty="0"/>
                  <a:t> A – przeciętne wynagrodzenie w gospodarce narodowej w drugim roku poprzedzającym rok, w którym złożono wniosek - np. wyliczając wartości pracy oraz usług </a:t>
                </a:r>
                <a:r>
                  <a:rPr lang="pl-PL" sz="1800" dirty="0"/>
                  <a:t>świadczonych</a:t>
                </a:r>
                <a:r>
                  <a:rPr lang="pl-PL" sz="1900" dirty="0"/>
                  <a:t> nieodpłatnie w ramach operacji objętej wnioskiem, który będzie złożony w 2021 r., należy przyjąć wskaźnik przeciętnego wynagrodzenia dotyczący roku 2019 ( 4 918,17 zł)</a:t>
                </a:r>
              </a:p>
              <a:p>
                <a:pPr marL="109728" indent="0" algn="just">
                  <a:buNone/>
                </a:pPr>
                <a:r>
                  <a:rPr lang="pl-PL" sz="1900" dirty="0"/>
                  <a:t>H – liczba przepracowanych godzin.</a:t>
                </a:r>
              </a:p>
              <a:p>
                <a:pPr marL="109728" indent="0">
                  <a:buNone/>
                </a:pPr>
                <a:endParaRPr lang="pl-PL" sz="1900" b="1" dirty="0"/>
              </a:p>
              <a:p>
                <a:pPr marL="109728" indent="0">
                  <a:buNone/>
                </a:pPr>
                <a:r>
                  <a:rPr lang="pl-PL" sz="1900" b="1" dirty="0"/>
                  <a:t>Wartość godzina pracy wynosi 29, 27 złotych </a:t>
                </a:r>
              </a:p>
              <a:p>
                <a:endParaRPr lang="pl-PL" dirty="0"/>
              </a:p>
            </p:txBody>
          </p:sp>
        </mc:Choice>
        <mc:Fallback xmlns="">
          <p:sp>
            <p:nvSpPr>
              <p:cNvPr id="2" name="Symbol zastępczy zawartości 1"/>
              <p:cNvSpPr>
                <a:spLocks noGrp="1" noRot="1" noChangeAspect="1" noMove="1" noResize="1" noEditPoints="1" noAdjustHandles="1" noChangeArrowheads="1" noChangeShapeType="1" noTextEdit="1"/>
              </p:cNvSpPr>
              <p:nvPr>
                <p:ph idx="1"/>
              </p:nvPr>
            </p:nvSpPr>
            <p:spPr>
              <a:xfrm>
                <a:off x="457200" y="476672"/>
                <a:ext cx="8229600" cy="5530619"/>
              </a:xfrm>
              <a:blipFill rotWithShape="1">
                <a:blip r:embed="rId2"/>
                <a:stretch>
                  <a:fillRect r="-667"/>
                </a:stretch>
              </a:blipFill>
            </p:spPr>
            <p:txBody>
              <a:bodyPr/>
              <a:lstStyle/>
              <a:p>
                <a:r>
                  <a:rPr lang="pl-PL">
                    <a:noFill/>
                  </a:rPr>
                  <a:t> </a:t>
                </a:r>
              </a:p>
            </p:txBody>
          </p:sp>
        </mc:Fallback>
      </mc:AlternateContent>
    </p:spTree>
    <p:extLst>
      <p:ext uri="{BB962C8B-B14F-4D97-AF65-F5344CB8AC3E}">
        <p14:creationId xmlns:p14="http://schemas.microsoft.com/office/powerpoint/2010/main" val="58860047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zawartości 1"/>
          <p:cNvSpPr>
            <a:spLocks noGrp="1"/>
          </p:cNvSpPr>
          <p:nvPr>
            <p:ph idx="1"/>
          </p:nvPr>
        </p:nvSpPr>
        <p:spPr>
          <a:xfrm>
            <a:off x="457200" y="764704"/>
            <a:ext cx="8229600" cy="5242587"/>
          </a:xfrm>
        </p:spPr>
        <p:txBody>
          <a:bodyPr/>
          <a:lstStyle/>
          <a:p>
            <a:pPr marL="109728" indent="0" algn="just">
              <a:buNone/>
            </a:pPr>
            <a:r>
              <a:rPr lang="pl-PL" sz="1800" dirty="0"/>
              <a:t>Wnioskowana kwota pomocy (oraz wypłacona) obejmująca wkłady rzeczowe (z uwzględnieniem ograniczenia wkładu rzeczowego w postaci gruntu lub nieruchomości) nie może być wyższa niż suma wszystkich kosztów kwalifikowalnych pomniejszona o wartość wkładu rzeczowego.</a:t>
            </a:r>
          </a:p>
          <a:p>
            <a:pPr marL="109728" indent="0" algn="just">
              <a:buNone/>
            </a:pPr>
            <a:endParaRPr lang="pl-PL" sz="1800" dirty="0"/>
          </a:p>
          <a:p>
            <a:pPr marL="109728" indent="0" algn="just">
              <a:buNone/>
            </a:pPr>
            <a:r>
              <a:rPr lang="pl-PL" sz="1800" dirty="0"/>
              <a:t>Pomoc jest przyznawana w wysokości  </a:t>
            </a:r>
            <a:r>
              <a:rPr lang="pl-PL" sz="1800" u="sng" dirty="0"/>
              <a:t>nie wyższej niż 63,63% kosztów kwalifikowalnych </a:t>
            </a:r>
          </a:p>
          <a:p>
            <a:endParaRPr lang="pl-PL" dirty="0"/>
          </a:p>
          <a:p>
            <a:pPr marL="109728" indent="0" algn="just">
              <a:buNone/>
            </a:pPr>
            <a:r>
              <a:rPr lang="pl-PL" sz="1800" dirty="0"/>
              <a:t>Maksymalny poziom dofinansowania wynosi 31 815, 00 złotych, </a:t>
            </a:r>
          </a:p>
          <a:p>
            <a:pPr marL="109728" indent="0" algn="just">
              <a:buNone/>
            </a:pPr>
            <a:endParaRPr lang="pl-PL" sz="1800" dirty="0"/>
          </a:p>
          <a:p>
            <a:pPr marL="109728" indent="0" algn="just">
              <a:buNone/>
            </a:pPr>
            <a:r>
              <a:rPr lang="pl-PL" sz="1800" dirty="0"/>
              <a:t>Kwota 31 815, 00 złotych to wkład EFFROW,</a:t>
            </a:r>
          </a:p>
          <a:p>
            <a:pPr marL="109728" indent="0" algn="just">
              <a:buNone/>
            </a:pPr>
            <a:endParaRPr lang="pl-PL" sz="1800" dirty="0"/>
          </a:p>
          <a:p>
            <a:pPr marL="109728" indent="0" algn="just">
              <a:buNone/>
            </a:pPr>
            <a:r>
              <a:rPr lang="pl-PL" sz="1800" dirty="0"/>
              <a:t>Kwota 18 185, 00 wkład własny podmiotu stanowiący środki publiczne,</a:t>
            </a:r>
          </a:p>
          <a:p>
            <a:pPr marL="109728" indent="0" algn="just">
              <a:buNone/>
            </a:pPr>
            <a:endParaRPr lang="pl-PL" sz="1800" dirty="0"/>
          </a:p>
          <a:p>
            <a:pPr marL="109728" indent="0" algn="just">
              <a:buNone/>
            </a:pPr>
            <a:r>
              <a:rPr lang="pl-PL" sz="1800" dirty="0"/>
              <a:t>Limit środków 700 000, 00 złotych , wkład EFFROW 445 410, 00  złotych.</a:t>
            </a:r>
          </a:p>
          <a:p>
            <a:pPr marL="109728" indent="0" algn="just">
              <a:buNone/>
            </a:pPr>
            <a:endParaRPr lang="pl-PL" sz="1800" dirty="0"/>
          </a:p>
          <a:p>
            <a:endParaRPr lang="pl-PL" sz="1800" dirty="0"/>
          </a:p>
          <a:p>
            <a:endParaRPr lang="pl-PL" dirty="0"/>
          </a:p>
        </p:txBody>
      </p:sp>
    </p:spTree>
    <p:extLst>
      <p:ext uri="{BB962C8B-B14F-4D97-AF65-F5344CB8AC3E}">
        <p14:creationId xmlns:p14="http://schemas.microsoft.com/office/powerpoint/2010/main" val="316138697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zawartości 1"/>
          <p:cNvSpPr>
            <a:spLocks noGrp="1"/>
          </p:cNvSpPr>
          <p:nvPr>
            <p:ph idx="1"/>
          </p:nvPr>
        </p:nvSpPr>
        <p:spPr>
          <a:xfrm>
            <a:off x="457200" y="692696"/>
            <a:ext cx="8229600" cy="5314595"/>
          </a:xfrm>
        </p:spPr>
        <p:txBody>
          <a:bodyPr>
            <a:normAutofit/>
          </a:bodyPr>
          <a:lstStyle/>
          <a:p>
            <a:endParaRPr lang="pl-PL" sz="1800" dirty="0"/>
          </a:p>
          <a:p>
            <a:pPr marL="109728" indent="0" algn="just">
              <a:buNone/>
            </a:pPr>
            <a:endParaRPr lang="pl-PL" sz="1800" dirty="0"/>
          </a:p>
          <a:p>
            <a:pPr algn="just"/>
            <a:endParaRPr lang="pl-PL" sz="1800" dirty="0"/>
          </a:p>
          <a:p>
            <a:pPr algn="just"/>
            <a:r>
              <a:rPr lang="pl-PL" sz="1800" dirty="0"/>
              <a:t>Limit ustalany jest przez LGD indykatywnie po kursie 4 PLN/EUR.</a:t>
            </a:r>
          </a:p>
          <a:p>
            <a:pPr marL="109728" indent="0" algn="ctr">
              <a:buNone/>
            </a:pPr>
            <a:br>
              <a:rPr lang="pl-PL" sz="1800" dirty="0"/>
            </a:br>
            <a:r>
              <a:rPr lang="pl-PL" sz="1800" dirty="0"/>
              <a:t>(</a:t>
            </a:r>
            <a:r>
              <a:rPr lang="pl-PL" sz="1800" i="1" dirty="0"/>
              <a:t>na potrzeby oceny przez Radę LGD)</a:t>
            </a:r>
          </a:p>
          <a:p>
            <a:pPr algn="just"/>
            <a:endParaRPr lang="pl-PL" sz="1800" dirty="0"/>
          </a:p>
          <a:p>
            <a:pPr algn="just"/>
            <a:r>
              <a:rPr lang="pl-PL" sz="1800" dirty="0"/>
              <a:t>Limit środków naboru ustalony jest w walucie EUR, który zostanie przeliczony przez zarząd województwa po kursie bieżącym (kurs wymiany euro do złotego, publikowany przez Europejski Bank Centralny </a:t>
            </a:r>
            <a:br>
              <a:rPr lang="pl-PL" sz="1800" dirty="0"/>
            </a:br>
            <a:r>
              <a:rPr lang="pl-PL" sz="1800" dirty="0"/>
              <a:t>(EBC) z przedostatniego dnia pracy Komisji Europejskiej w miesiącu poprzedzającym miesiąc dokonania  obliczeń).</a:t>
            </a:r>
          </a:p>
        </p:txBody>
      </p:sp>
    </p:spTree>
    <p:extLst>
      <p:ext uri="{BB962C8B-B14F-4D97-AF65-F5344CB8AC3E}">
        <p14:creationId xmlns:p14="http://schemas.microsoft.com/office/powerpoint/2010/main" val="246717801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zawartości 1"/>
          <p:cNvSpPr>
            <a:spLocks noGrp="1"/>
          </p:cNvSpPr>
          <p:nvPr>
            <p:ph idx="1"/>
          </p:nvPr>
        </p:nvSpPr>
        <p:spPr>
          <a:xfrm>
            <a:off x="457200" y="548680"/>
            <a:ext cx="8229600" cy="5458611"/>
          </a:xfrm>
        </p:spPr>
        <p:txBody>
          <a:bodyPr>
            <a:normAutofit fontScale="70000" lnSpcReduction="20000"/>
          </a:bodyPr>
          <a:lstStyle/>
          <a:p>
            <a:pPr marL="0" indent="0" algn="just">
              <a:buNone/>
            </a:pPr>
            <a:endParaRPr lang="pl-PL" sz="1800" dirty="0"/>
          </a:p>
          <a:p>
            <a:pPr marL="0" indent="0" algn="just">
              <a:buNone/>
            </a:pPr>
            <a:endParaRPr lang="pl-PL" sz="2600" dirty="0"/>
          </a:p>
          <a:p>
            <a:pPr marL="0" indent="0" algn="just">
              <a:buNone/>
            </a:pPr>
            <a:r>
              <a:rPr lang="pl-PL" sz="2600" dirty="0"/>
              <a:t>W przypadku gdy wysokość kosztów kwalifikowalnych w zakresie danego zadania ujętego w zestawieniu rzeczowo-finansowym operacji przekracza wartość rynkową tych kosztów ustaloną w wyniku oceny ich racjonalności, przy ustalaniu wysokości pomocy uwzględnia się </a:t>
            </a:r>
            <a:r>
              <a:rPr lang="pl-PL" sz="2600" u="sng" dirty="0"/>
              <a:t>wartość rynkową tych kosztów.</a:t>
            </a:r>
          </a:p>
          <a:p>
            <a:pPr marL="0" indent="0" algn="just">
              <a:buNone/>
            </a:pPr>
            <a:endParaRPr lang="pl-PL" sz="2600" u="sng" dirty="0"/>
          </a:p>
          <a:p>
            <a:pPr marL="0" indent="0" algn="just">
              <a:buNone/>
            </a:pPr>
            <a:r>
              <a:rPr lang="pl-PL" sz="2600" dirty="0"/>
              <a:t>Koszty kwalifikowalne podlegają refundacji w pełnej wysokości określonej </a:t>
            </a:r>
            <a:br>
              <a:rPr lang="pl-PL" sz="2600" dirty="0"/>
            </a:br>
            <a:r>
              <a:rPr lang="pl-PL" sz="2600" dirty="0"/>
              <a:t>w § 18 ust. 1, jeżeli zostały:</a:t>
            </a:r>
          </a:p>
          <a:p>
            <a:pPr marL="0" indent="0" algn="just">
              <a:buNone/>
            </a:pPr>
            <a:endParaRPr lang="pl-PL" sz="2600" dirty="0"/>
          </a:p>
          <a:p>
            <a:pPr marL="0" indent="0" algn="just">
              <a:buNone/>
            </a:pPr>
            <a:r>
              <a:rPr lang="pl-PL" sz="2600" dirty="0"/>
              <a:t>poniesione:</a:t>
            </a:r>
          </a:p>
          <a:p>
            <a:pPr marL="0" indent="0" algn="just">
              <a:buNone/>
            </a:pPr>
            <a:r>
              <a:rPr lang="pl-PL" sz="2600" dirty="0"/>
              <a:t>od dnia, w którym został złożony wniosek o przyznanie pomocy, </a:t>
            </a:r>
            <a:br>
              <a:rPr lang="pl-PL" sz="2600" dirty="0"/>
            </a:br>
            <a:r>
              <a:rPr lang="pl-PL" sz="2600" dirty="0"/>
              <a:t>a w przypadku kosztów ogólnych - od dnia 1 stycznia 2014 r.,</a:t>
            </a:r>
          </a:p>
          <a:p>
            <a:pPr marL="0" indent="0" algn="just">
              <a:buNone/>
            </a:pPr>
            <a:endParaRPr lang="pl-PL" sz="2600" dirty="0"/>
          </a:p>
          <a:p>
            <a:pPr marL="0" indent="0" algn="just">
              <a:buNone/>
            </a:pPr>
            <a:r>
              <a:rPr lang="pl-PL" sz="2600" dirty="0"/>
              <a:t>w formie rozliczenia pieniężnego, a w przypadku transakcji, której wartość, bez względu na liczbę wynikających z niej płatności, przekracza 1 tys. złotych – </a:t>
            </a:r>
            <a:br>
              <a:rPr lang="pl-PL" sz="2600" dirty="0"/>
            </a:br>
            <a:r>
              <a:rPr lang="pl-PL" sz="2600" dirty="0"/>
              <a:t>w formie rozliczenia bezgotówkowego.</a:t>
            </a:r>
          </a:p>
          <a:p>
            <a:pPr marL="0" indent="0" algn="just">
              <a:buNone/>
            </a:pPr>
            <a:endParaRPr lang="pl-PL" sz="2600" dirty="0"/>
          </a:p>
          <a:p>
            <a:pPr marL="0" indent="0" algn="just">
              <a:buNone/>
            </a:pPr>
            <a:r>
              <a:rPr lang="pl-PL" sz="2600" dirty="0"/>
              <a:t>Koszty muszą zostać uwzględnione w uwzględnione w oddzielnym systemie rachunkowości </a:t>
            </a:r>
          </a:p>
          <a:p>
            <a:endParaRPr lang="pl-PL" dirty="0"/>
          </a:p>
        </p:txBody>
      </p:sp>
    </p:spTree>
    <p:extLst>
      <p:ext uri="{BB962C8B-B14F-4D97-AF65-F5344CB8AC3E}">
        <p14:creationId xmlns:p14="http://schemas.microsoft.com/office/powerpoint/2010/main" val="241641722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zawartości 1"/>
          <p:cNvSpPr>
            <a:spLocks noGrp="1"/>
          </p:cNvSpPr>
          <p:nvPr>
            <p:ph idx="1"/>
          </p:nvPr>
        </p:nvSpPr>
        <p:spPr>
          <a:xfrm>
            <a:off x="457200" y="620688"/>
            <a:ext cx="8229600" cy="5386603"/>
          </a:xfrm>
        </p:spPr>
        <p:txBody>
          <a:bodyPr>
            <a:normAutofit/>
          </a:bodyPr>
          <a:lstStyle/>
          <a:p>
            <a:pPr marL="0" indent="0" algn="ctr">
              <a:buNone/>
            </a:pPr>
            <a:endParaRPr lang="pl-PL" sz="1800" b="1" u="sng" dirty="0"/>
          </a:p>
          <a:p>
            <a:pPr marL="0" indent="0" algn="ctr">
              <a:buNone/>
            </a:pPr>
            <a:endParaRPr lang="pl-PL" sz="1800" b="1" u="sng" dirty="0"/>
          </a:p>
          <a:p>
            <a:pPr marL="0" indent="0" algn="ctr">
              <a:buNone/>
            </a:pPr>
            <a:endParaRPr lang="pl-PL" sz="1800" b="1" u="sng" dirty="0"/>
          </a:p>
          <a:p>
            <a:pPr marL="0" indent="0" algn="ctr">
              <a:buNone/>
            </a:pPr>
            <a:r>
              <a:rPr lang="pl-PL" sz="1800" b="1" dirty="0"/>
              <a:t>Kryteria wyboru operacji </a:t>
            </a:r>
          </a:p>
          <a:p>
            <a:pPr marL="0" indent="0" algn="ctr">
              <a:buNone/>
            </a:pPr>
            <a:endParaRPr lang="pl-PL" sz="1800" b="1" dirty="0"/>
          </a:p>
          <a:p>
            <a:pPr marL="0" indent="0" algn="just">
              <a:buNone/>
            </a:pPr>
            <a:endParaRPr lang="pl-PL" sz="1800" b="1" dirty="0"/>
          </a:p>
          <a:p>
            <a:pPr marL="0" indent="0" algn="just">
              <a:buNone/>
            </a:pPr>
            <a:r>
              <a:rPr lang="pl-PL" sz="1800" b="1" dirty="0"/>
              <a:t>Pomoc na operację realizowaną przez podmiot inny niż LGD przysługuje według kolejności ustalonej na podstawie liczby punktów uzyskanych </a:t>
            </a:r>
            <a:br>
              <a:rPr lang="pl-PL" sz="1800" b="1" dirty="0"/>
            </a:br>
            <a:r>
              <a:rPr lang="pl-PL" sz="1800" b="1" dirty="0"/>
              <a:t>w ramach oceny prowadzonej z zastosowaniem kryteriów wyboru operacji określonych w LSR i wskazanych w ogłoszeniu, o którym mowa </a:t>
            </a:r>
            <a:br>
              <a:rPr lang="pl-PL" sz="1800" b="1" dirty="0"/>
            </a:br>
            <a:r>
              <a:rPr lang="pl-PL" sz="1800" b="1" dirty="0"/>
              <a:t>w art. 19 ust. 1 ustawy z dnia 20 lutego 2015 r. o rozwoju lokalnym </a:t>
            </a:r>
            <a:br>
              <a:rPr lang="pl-PL" sz="1800" b="1" dirty="0"/>
            </a:br>
            <a:r>
              <a:rPr lang="pl-PL" sz="1800" b="1" dirty="0"/>
              <a:t>z udziałem lokalnej społeczności.</a:t>
            </a:r>
          </a:p>
          <a:p>
            <a:endParaRPr lang="pl-PL" dirty="0"/>
          </a:p>
        </p:txBody>
      </p:sp>
    </p:spTree>
    <p:extLst>
      <p:ext uri="{BB962C8B-B14F-4D97-AF65-F5344CB8AC3E}">
        <p14:creationId xmlns:p14="http://schemas.microsoft.com/office/powerpoint/2010/main" val="248047411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zawartości 1"/>
          <p:cNvSpPr>
            <a:spLocks noGrp="1"/>
          </p:cNvSpPr>
          <p:nvPr>
            <p:ph idx="1"/>
          </p:nvPr>
        </p:nvSpPr>
        <p:spPr>
          <a:xfrm>
            <a:off x="457200" y="836712"/>
            <a:ext cx="8229600" cy="5170579"/>
          </a:xfrm>
        </p:spPr>
        <p:txBody>
          <a:bodyPr>
            <a:normAutofit/>
          </a:bodyPr>
          <a:lstStyle/>
          <a:p>
            <a:pPr marL="109728" lvl="0" indent="0" algn="ctr">
              <a:buNone/>
            </a:pPr>
            <a:r>
              <a:rPr lang="pl-PL" sz="2800" b="1" dirty="0"/>
              <a:t> </a:t>
            </a:r>
            <a:r>
              <a:rPr lang="pl-PL" sz="1800" b="1" dirty="0"/>
              <a:t>1</a:t>
            </a:r>
            <a:r>
              <a:rPr lang="pl-PL" sz="2800" b="1" dirty="0"/>
              <a:t>. </a:t>
            </a:r>
            <a:r>
              <a:rPr lang="pl-PL" sz="1800" b="1" dirty="0"/>
              <a:t>Stopień wykonania wskaźnika/ów produktu</a:t>
            </a:r>
          </a:p>
          <a:p>
            <a:pPr marL="109728" indent="0">
              <a:buNone/>
            </a:pPr>
            <a:endParaRPr lang="pl-PL" sz="2800" dirty="0"/>
          </a:p>
          <a:p>
            <a:pPr marL="109728" indent="0" algn="just">
              <a:buNone/>
            </a:pPr>
            <a:r>
              <a:rPr lang="pl-PL" sz="1800" dirty="0"/>
              <a:t>Rada LGD ocenia w jakim stopniu realizacja przez wnioskodawcę operacji przyczyni się do osiągnięcia przez LGD wskaźnika/ów produktu określonego/nych w ogłoszeniu o naborze wniosków o przyznanie pomocy. Zgodnie z wytyczną LGD w ogłoszeniu o naborze wniosków publikuje informację o planowanym/ych do osiągnięcia w wyniku realizacji wskaźniku/ach produktu, podając informacje o wartości wskaźnika w LSR oraz wartości zrealizowanego wskaźnika produktu. Wnioskodawca we wniosku o przyznanie pomocy wskazuje jakie wskaźniki zostaną osiągnięte w wyniku realizacji operacji z podaniem wartości docelowej wskaźnika oraz jednostką miary. Niniejsze kryterium Rada ocenia na podstawie stopnia wykonania wskaźnika według poniższego przedziału:</a:t>
            </a:r>
          </a:p>
          <a:p>
            <a:endParaRPr lang="pl-PL" dirty="0"/>
          </a:p>
        </p:txBody>
      </p:sp>
    </p:spTree>
    <p:extLst>
      <p:ext uri="{BB962C8B-B14F-4D97-AF65-F5344CB8AC3E}">
        <p14:creationId xmlns:p14="http://schemas.microsoft.com/office/powerpoint/2010/main" val="224016929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zawartości 1"/>
          <p:cNvSpPr>
            <a:spLocks noGrp="1"/>
          </p:cNvSpPr>
          <p:nvPr>
            <p:ph idx="1"/>
          </p:nvPr>
        </p:nvSpPr>
        <p:spPr>
          <a:xfrm>
            <a:off x="395536" y="620688"/>
            <a:ext cx="8229600" cy="5242587"/>
          </a:xfrm>
        </p:spPr>
        <p:txBody>
          <a:bodyPr>
            <a:normAutofit/>
          </a:bodyPr>
          <a:lstStyle/>
          <a:p>
            <a:pPr algn="just"/>
            <a:r>
              <a:rPr lang="pl-PL" sz="1800" b="1" dirty="0"/>
              <a:t>Jeżeli operacja przyczyni się do realizacji wskaźnika produktu wykonanego na poziomie od 0 % do 85 % - 10 pkt. </a:t>
            </a:r>
          </a:p>
          <a:p>
            <a:pPr algn="just"/>
            <a:r>
              <a:rPr lang="pl-PL" sz="1800" dirty="0"/>
              <a:t>Jeżeli operacja przyczyni się do realizacji wskaźnika produktu wykonanego na poziomie od 85 % do 99 % - 5 pkt. </a:t>
            </a:r>
          </a:p>
          <a:p>
            <a:pPr algn="just"/>
            <a:r>
              <a:rPr lang="pl-PL" sz="1800" dirty="0"/>
              <a:t>Jeżeli operacja przyczyni się do realizacji wskaźnika produktu wykonanego </a:t>
            </a:r>
            <a:br>
              <a:rPr lang="pl-PL" sz="1800" dirty="0"/>
            </a:br>
            <a:r>
              <a:rPr lang="pl-PL" sz="1800" dirty="0"/>
              <a:t>na poziomie powyżej 99% - 0 pkt. </a:t>
            </a:r>
          </a:p>
          <a:p>
            <a:pPr algn="just"/>
            <a:endParaRPr lang="pl-PL" sz="1800" dirty="0"/>
          </a:p>
          <a:p>
            <a:pPr algn="just"/>
            <a:endParaRPr lang="pl-PL" sz="1800" dirty="0"/>
          </a:p>
          <a:p>
            <a:pPr algn="ctr"/>
            <a:r>
              <a:rPr lang="pl-PL" sz="1800" b="1" dirty="0"/>
              <a:t>Nazwa wskaźnika produktu: </a:t>
            </a:r>
          </a:p>
          <a:p>
            <a:pPr marL="109728" indent="0" algn="just">
              <a:buNone/>
            </a:pPr>
            <a:r>
              <a:rPr lang="pl-PL" sz="1800" dirty="0"/>
              <a:t>Liczba nowych, zmodernizowanych lub doposażonych obiektów infrastruktury turystycznej/ rekreacyjnej/ dziedzictwa kulturowego </a:t>
            </a:r>
            <a:br>
              <a:rPr lang="pl-PL" sz="1800" dirty="0"/>
            </a:br>
            <a:r>
              <a:rPr lang="pl-PL" sz="1800" u="sng" dirty="0"/>
              <a:t>z wyłączeniem zabytków poddanych pracom konserwatorskim </a:t>
            </a:r>
            <a:r>
              <a:rPr lang="pl-PL" sz="1800" dirty="0"/>
              <a:t>lub restauratorskim w wyniku wsparcia otrzymanego w ramach realizacji strategii</a:t>
            </a:r>
          </a:p>
          <a:p>
            <a:pPr marL="109728" indent="0" algn="ctr">
              <a:buNone/>
            </a:pPr>
            <a:r>
              <a:rPr lang="pl-PL" sz="1800" b="1" dirty="0"/>
              <a:t>Stopień wykonania jest na poziomie 0 % - 10 pkt. </a:t>
            </a:r>
          </a:p>
        </p:txBody>
      </p:sp>
    </p:spTree>
    <p:extLst>
      <p:ext uri="{BB962C8B-B14F-4D97-AF65-F5344CB8AC3E}">
        <p14:creationId xmlns:p14="http://schemas.microsoft.com/office/powerpoint/2010/main" val="374920902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zawartości 1"/>
          <p:cNvSpPr>
            <a:spLocks noGrp="1"/>
          </p:cNvSpPr>
          <p:nvPr>
            <p:ph idx="1"/>
          </p:nvPr>
        </p:nvSpPr>
        <p:spPr>
          <a:xfrm>
            <a:off x="457200" y="548680"/>
            <a:ext cx="8229600" cy="5458611"/>
          </a:xfrm>
        </p:spPr>
        <p:txBody>
          <a:bodyPr/>
          <a:lstStyle/>
          <a:p>
            <a:pPr marL="109728" indent="0" algn="just">
              <a:buNone/>
            </a:pPr>
            <a:r>
              <a:rPr lang="pl-PL" sz="1800" dirty="0"/>
              <a:t>Liczba nowych, zmodernizowanych lub doposażonych obiektów infrastruktury turystycznej/ rekreacyjnej/ dziedzictwa kulturowego </a:t>
            </a:r>
            <a:br>
              <a:rPr lang="pl-PL" sz="1800" dirty="0"/>
            </a:br>
            <a:r>
              <a:rPr lang="pl-PL" sz="1800" dirty="0"/>
              <a:t>z wyłączeniem zabytków poddanych pracom konserwatorskim lub restauratorskim w wyniku wsparcia otrzymanego w ramach realizacji strategii</a:t>
            </a:r>
          </a:p>
          <a:p>
            <a:endParaRPr lang="pl-PL" dirty="0"/>
          </a:p>
          <a:p>
            <a:pPr marL="109728" indent="0" algn="just">
              <a:buNone/>
            </a:pPr>
            <a:r>
              <a:rPr lang="pl-PL" sz="1800" dirty="0"/>
              <a:t>Infrastruktura turystyczna rekreacyjna jest definiowana jako </a:t>
            </a:r>
            <a:r>
              <a:rPr lang="pl-PL" sz="1800" b="1" dirty="0"/>
              <a:t>baza materialna turystyki</a:t>
            </a:r>
            <a:r>
              <a:rPr lang="pl-PL" sz="1800" dirty="0"/>
              <a:t>. Na potrzeby wskaźnika wlicza się:</a:t>
            </a:r>
          </a:p>
          <a:p>
            <a:pPr marL="109728" indent="0" algn="just">
              <a:buNone/>
            </a:pPr>
            <a:endParaRPr lang="pl-PL" sz="1800" dirty="0"/>
          </a:p>
          <a:p>
            <a:pPr algn="just"/>
            <a:r>
              <a:rPr lang="pl-PL" sz="1800" b="1" dirty="0"/>
              <a:t>obiekty sportowe i rekreacyjne </a:t>
            </a:r>
            <a:r>
              <a:rPr lang="pl-PL" sz="1800" dirty="0"/>
              <a:t>(hale sportowe, korty tenisowe, szlaki turystyczne, koleje liniowe, wyciągi narciarskie,  wypożyczalnie sprzętu),</a:t>
            </a:r>
          </a:p>
          <a:p>
            <a:pPr algn="just"/>
            <a:r>
              <a:rPr lang="pl-PL" sz="1800" b="1" dirty="0"/>
              <a:t>bazę noclegową,</a:t>
            </a:r>
          </a:p>
          <a:p>
            <a:pPr algn="just"/>
            <a:r>
              <a:rPr lang="pl-PL" sz="1800" b="1" dirty="0"/>
              <a:t>bazę gastronomiczną </a:t>
            </a:r>
          </a:p>
          <a:p>
            <a:pPr marL="109728" indent="0" algn="just">
              <a:buNone/>
            </a:pPr>
            <a:endParaRPr lang="pl-PL" sz="1800" dirty="0"/>
          </a:p>
          <a:p>
            <a:pPr marL="109728" indent="0" algn="just">
              <a:buNone/>
            </a:pPr>
            <a:endParaRPr lang="pl-PL" sz="1800" dirty="0"/>
          </a:p>
        </p:txBody>
      </p:sp>
    </p:spTree>
    <p:extLst>
      <p:ext uri="{BB962C8B-B14F-4D97-AF65-F5344CB8AC3E}">
        <p14:creationId xmlns:p14="http://schemas.microsoft.com/office/powerpoint/2010/main" val="107776941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zawartości 1"/>
          <p:cNvSpPr>
            <a:spLocks noGrp="1"/>
          </p:cNvSpPr>
          <p:nvPr>
            <p:ph idx="1"/>
          </p:nvPr>
        </p:nvSpPr>
        <p:spPr>
          <a:xfrm>
            <a:off x="457200" y="620688"/>
            <a:ext cx="8229600" cy="5386603"/>
          </a:xfrm>
        </p:spPr>
        <p:txBody>
          <a:bodyPr>
            <a:normAutofit/>
          </a:bodyPr>
          <a:lstStyle/>
          <a:p>
            <a:pPr marL="109728" indent="0" algn="ctr">
              <a:buNone/>
            </a:pPr>
            <a:endParaRPr lang="pl-PL" sz="1700" b="1" dirty="0"/>
          </a:p>
          <a:p>
            <a:pPr marL="109728" indent="0" algn="ctr">
              <a:buNone/>
            </a:pPr>
            <a:r>
              <a:rPr lang="pl-PL" sz="1700" b="1" dirty="0"/>
              <a:t>Termin naboru wniosków  </a:t>
            </a:r>
          </a:p>
          <a:p>
            <a:pPr marL="109728" indent="0" algn="ctr">
              <a:buNone/>
            </a:pPr>
            <a:r>
              <a:rPr lang="pl-PL" sz="1700" dirty="0"/>
              <a:t>31.12.2020 – 20.01.2021 r.  </a:t>
            </a:r>
          </a:p>
          <a:p>
            <a:pPr marL="109728" indent="0">
              <a:buNone/>
            </a:pPr>
            <a:endParaRPr lang="pl-PL" sz="1700" dirty="0"/>
          </a:p>
          <a:p>
            <a:pPr marL="0" indent="0" algn="ctr">
              <a:buNone/>
            </a:pPr>
            <a:endParaRPr lang="pl-PL" sz="1700" b="1" dirty="0"/>
          </a:p>
          <a:p>
            <a:pPr marL="0" indent="0" algn="ctr">
              <a:buNone/>
            </a:pPr>
            <a:r>
              <a:rPr lang="pl-PL" sz="1700" b="1" dirty="0"/>
              <a:t>SPOSÓB SKŁADANIA WNIOSKÓW </a:t>
            </a:r>
          </a:p>
          <a:p>
            <a:pPr marL="0" indent="0" algn="just">
              <a:buNone/>
            </a:pPr>
            <a:r>
              <a:rPr lang="pl-PL" sz="1700" dirty="0"/>
              <a:t>Wnioski o przyznanie pomocy należy składać </a:t>
            </a:r>
            <a:r>
              <a:rPr lang="pl-PL" sz="1700" b="1" dirty="0"/>
              <a:t>w 3 egzemplarzach w wersji papierowej oraz w 2 egzemplarzach w postaci plików elektronicznych</a:t>
            </a:r>
            <a:r>
              <a:rPr lang="pl-PL" sz="1700" dirty="0"/>
              <a:t> zapisanych na nośniku danych (CD/DVD), w formacie wskazanym przez Agencję Restrukturyzacji i Modernizacji Rolnictwa w ramach poddziałania 19.2 „Wsparcie na wdrażanie operacji w ramach strategii rozwoju lokalnego kierowanego przez społeczność” objętego Programem Rozwoju Obszarów Wiejskich na lata  2014-2020</a:t>
            </a:r>
          </a:p>
          <a:p>
            <a:pPr marL="0" indent="0" algn="just">
              <a:buNone/>
            </a:pPr>
            <a:endParaRPr lang="pl-PL" sz="1700" dirty="0"/>
          </a:p>
          <a:p>
            <a:pPr marL="0" indent="0" algn="just">
              <a:buNone/>
            </a:pPr>
            <a:r>
              <a:rPr lang="pl-PL" sz="1700" i="1" dirty="0">
                <a:cs typeface="Times New Roman" pitchFamily="18" charset="0"/>
              </a:rPr>
              <a:t>Wersja elektroniczna powinna zawierać </a:t>
            </a:r>
            <a:r>
              <a:rPr lang="pl-PL" sz="1800" b="1" i="1" dirty="0">
                <a:cs typeface="Times New Roman" pitchFamily="18" charset="0"/>
              </a:rPr>
              <a:t>co najmniej</a:t>
            </a:r>
            <a:r>
              <a:rPr lang="pl-PL" sz="1800" b="1" i="1" dirty="0">
                <a:solidFill>
                  <a:schemeClr val="tx1">
                    <a:lumMod val="95000"/>
                    <a:lumOff val="5000"/>
                  </a:schemeClr>
                </a:solidFill>
                <a:cs typeface="Times New Roman" pitchFamily="18" charset="0"/>
              </a:rPr>
              <a:t> wniosek o przyznanie pomocy</a:t>
            </a:r>
            <a:endParaRPr lang="pl-PL" sz="1800" dirty="0"/>
          </a:p>
        </p:txBody>
      </p:sp>
    </p:spTree>
    <p:extLst>
      <p:ext uri="{BB962C8B-B14F-4D97-AF65-F5344CB8AC3E}">
        <p14:creationId xmlns:p14="http://schemas.microsoft.com/office/powerpoint/2010/main" val="352702739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zawartości 1"/>
          <p:cNvSpPr>
            <a:spLocks noGrp="1"/>
          </p:cNvSpPr>
          <p:nvPr>
            <p:ph idx="1"/>
          </p:nvPr>
        </p:nvSpPr>
        <p:spPr>
          <a:xfrm>
            <a:off x="457200" y="548680"/>
            <a:ext cx="8229600" cy="5458611"/>
          </a:xfrm>
        </p:spPr>
        <p:txBody>
          <a:bodyPr>
            <a:normAutofit/>
          </a:bodyPr>
          <a:lstStyle/>
          <a:p>
            <a:pPr marL="109728" indent="0">
              <a:buNone/>
            </a:pPr>
            <a:endParaRPr lang="pl-PL" sz="1800" dirty="0"/>
          </a:p>
          <a:p>
            <a:pPr marL="109728" indent="0">
              <a:buNone/>
            </a:pPr>
            <a:endParaRPr lang="pl-PL" sz="1800" dirty="0"/>
          </a:p>
          <a:p>
            <a:pPr marL="109728" indent="0">
              <a:buNone/>
            </a:pPr>
            <a:r>
              <a:rPr lang="pl-PL" sz="1800" dirty="0"/>
              <a:t> obiekt zmodernizowany </a:t>
            </a:r>
            <a:r>
              <a:rPr lang="pl-PL" sz="1800" i="1" dirty="0"/>
              <a:t>stara nazwa </a:t>
            </a:r>
          </a:p>
          <a:p>
            <a:pPr marL="109728" indent="0">
              <a:buNone/>
            </a:pPr>
            <a:endParaRPr lang="pl-PL" sz="1800" i="1" dirty="0"/>
          </a:p>
          <a:p>
            <a:pPr marL="109728" indent="0" algn="just">
              <a:buNone/>
            </a:pPr>
            <a:r>
              <a:rPr lang="pl-PL" sz="1800" b="1" dirty="0"/>
              <a:t>Obiekt przebudowany </a:t>
            </a:r>
            <a:r>
              <a:rPr lang="pl-PL" sz="1800" dirty="0"/>
              <a:t>- obiekt, który istniał przed podjęciem projektu </a:t>
            </a:r>
            <a:br>
              <a:rPr lang="pl-PL" sz="1800" dirty="0"/>
            </a:br>
            <a:r>
              <a:rPr lang="pl-PL" sz="1800" dirty="0"/>
              <a:t>i został poddany pracom mającym na celu unowocześnienie i ulepszenie (zwiększenie powierzchni, zmiana architektury). Przebudowa ma na celu zwiększenie wartości użytkowej danego obiektu. </a:t>
            </a:r>
          </a:p>
          <a:p>
            <a:pPr marL="109728" indent="0" algn="just">
              <a:buNone/>
            </a:pPr>
            <a:endParaRPr lang="pl-PL" sz="1800" dirty="0"/>
          </a:p>
          <a:p>
            <a:pPr marL="109728" indent="0" algn="just">
              <a:buNone/>
            </a:pPr>
            <a:r>
              <a:rPr lang="pl-PL" sz="1800" b="1" dirty="0"/>
              <a:t>Niekomercyjna infrastruktura nabór 9/2017 </a:t>
            </a:r>
          </a:p>
          <a:p>
            <a:pPr marL="109728" indent="0" algn="just">
              <a:buNone/>
            </a:pPr>
            <a:r>
              <a:rPr lang="pl-PL" sz="1800" dirty="0"/>
              <a:t>budowa pomostu, budowa placu rekreacji, siłownia zewnętrzna, boisko </a:t>
            </a:r>
            <a:br>
              <a:rPr lang="pl-PL" sz="1800" dirty="0"/>
            </a:br>
            <a:r>
              <a:rPr lang="pl-PL" sz="1800" dirty="0"/>
              <a:t>do koszykówki, budowa parkingu, boisko piłki plażowej.</a:t>
            </a:r>
          </a:p>
          <a:p>
            <a:pPr marL="109728" indent="0" algn="just">
              <a:buNone/>
            </a:pPr>
            <a:endParaRPr lang="pl-PL" sz="1800" dirty="0"/>
          </a:p>
          <a:p>
            <a:pPr marL="109728" indent="0" algn="just">
              <a:buNone/>
            </a:pPr>
            <a:endParaRPr lang="pl-PL" sz="1800" dirty="0"/>
          </a:p>
        </p:txBody>
      </p:sp>
    </p:spTree>
    <p:extLst>
      <p:ext uri="{BB962C8B-B14F-4D97-AF65-F5344CB8AC3E}">
        <p14:creationId xmlns:p14="http://schemas.microsoft.com/office/powerpoint/2010/main" val="227656230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zawartości 1"/>
          <p:cNvSpPr>
            <a:spLocks noGrp="1"/>
          </p:cNvSpPr>
          <p:nvPr>
            <p:ph idx="1"/>
          </p:nvPr>
        </p:nvSpPr>
        <p:spPr>
          <a:xfrm>
            <a:off x="457200" y="476672"/>
            <a:ext cx="8229600" cy="5530619"/>
          </a:xfrm>
        </p:spPr>
        <p:txBody>
          <a:bodyPr>
            <a:normAutofit/>
          </a:bodyPr>
          <a:lstStyle/>
          <a:p>
            <a:pPr marL="109728" lvl="0" indent="0" algn="ctr">
              <a:buNone/>
            </a:pPr>
            <a:r>
              <a:rPr lang="pl-PL" sz="1800" b="1" dirty="0"/>
              <a:t>2. Stopień wykonania wskaźnika/ów rezultatu</a:t>
            </a:r>
          </a:p>
          <a:p>
            <a:pPr marL="109728" lvl="0" indent="0" algn="ctr">
              <a:buNone/>
            </a:pPr>
            <a:endParaRPr lang="pl-PL" sz="1800" b="1" dirty="0"/>
          </a:p>
          <a:p>
            <a:pPr marL="109728" indent="0" algn="just">
              <a:buNone/>
            </a:pPr>
            <a:endParaRPr lang="pl-PL" sz="1800" dirty="0"/>
          </a:p>
          <a:p>
            <a:pPr marL="109728" indent="0" algn="just">
              <a:buNone/>
            </a:pPr>
            <a:r>
              <a:rPr lang="pl-PL" sz="1800" dirty="0"/>
              <a:t>Rada LGD ocenia w jakim stopniu realizacja przez wnioskodawcę operacji przyczyni się do osiągnięcia przez LGD wskaźnika/ów rezultatu określonego/nych w ogłoszeniu o naborze wniosków o przyznanie pomocy. Zgodnie z wytyczną LGD w ogłoszeniu o naborze wniosków publikuje informację o planowanym/ych do osiągnięcia w wyniku realizacji wskaźniku/ach rezultatu podając informacje o wartości wskaźnika </a:t>
            </a:r>
            <a:br>
              <a:rPr lang="pl-PL" sz="1800" dirty="0"/>
            </a:br>
            <a:r>
              <a:rPr lang="pl-PL" sz="1800" dirty="0"/>
              <a:t>w LSR oraz wartości zrealizowanego wskaźnika rezultatu. Wnioskodawca </a:t>
            </a:r>
            <a:br>
              <a:rPr lang="pl-PL" sz="1800" dirty="0"/>
            </a:br>
            <a:r>
              <a:rPr lang="pl-PL" sz="1800" dirty="0"/>
              <a:t>we wniosku o przyznanie pomocy wskazuje jakie wskaźniki zostaną osiągnięte w wyniku realizacji operacji z podaniem wartości docelowej wskaźnika oraz jednostką miary. Niniejsze kryterium Rada ocenia </a:t>
            </a:r>
            <a:br>
              <a:rPr lang="pl-PL" sz="1800" dirty="0"/>
            </a:br>
            <a:r>
              <a:rPr lang="pl-PL" sz="1800" dirty="0"/>
              <a:t>na podstawie stopnia wykonania wskaźnika według poniższego przedziału:</a:t>
            </a:r>
          </a:p>
          <a:p>
            <a:pPr marL="109728" lvl="0" indent="0" algn="ctr">
              <a:buNone/>
            </a:pPr>
            <a:endParaRPr lang="pl-PL" sz="1800" dirty="0"/>
          </a:p>
        </p:txBody>
      </p:sp>
    </p:spTree>
    <p:extLst>
      <p:ext uri="{BB962C8B-B14F-4D97-AF65-F5344CB8AC3E}">
        <p14:creationId xmlns:p14="http://schemas.microsoft.com/office/powerpoint/2010/main" val="359779950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zawartości 1"/>
          <p:cNvSpPr>
            <a:spLocks noGrp="1"/>
          </p:cNvSpPr>
          <p:nvPr>
            <p:ph idx="1"/>
          </p:nvPr>
        </p:nvSpPr>
        <p:spPr>
          <a:xfrm>
            <a:off x="457200" y="692696"/>
            <a:ext cx="8229600" cy="5314595"/>
          </a:xfrm>
        </p:spPr>
        <p:txBody>
          <a:bodyPr>
            <a:normAutofit/>
          </a:bodyPr>
          <a:lstStyle/>
          <a:p>
            <a:pPr algn="just"/>
            <a:endParaRPr lang="pl-PL" sz="1900" dirty="0"/>
          </a:p>
          <a:p>
            <a:pPr algn="just"/>
            <a:endParaRPr lang="pl-PL" sz="1900" dirty="0"/>
          </a:p>
          <a:p>
            <a:pPr algn="just"/>
            <a:r>
              <a:rPr lang="pl-PL" sz="1900" dirty="0"/>
              <a:t>Jeżeli operacja przyczyni się do realizacji wskaźnika rezultatu wykonanego na poziomie od 0 % do 85 % - 10 pkt. </a:t>
            </a:r>
          </a:p>
          <a:p>
            <a:pPr algn="just"/>
            <a:r>
              <a:rPr lang="pl-PL" sz="1900" dirty="0"/>
              <a:t> Jeżeli operacja przyczyni się do realizacji wskaźnika rezultatu wykonanego na poziomie od 85 % do 99 % - 5 pkt. </a:t>
            </a:r>
          </a:p>
          <a:p>
            <a:pPr algn="just"/>
            <a:r>
              <a:rPr lang="pl-PL" sz="1900" b="1" dirty="0"/>
              <a:t> Jeżeli operacja przyczyni się do realizacji wskaźnika rezultatu wykonanego na poziomie powyżej 99% - 0 pkt. </a:t>
            </a:r>
          </a:p>
          <a:p>
            <a:pPr marL="109728" indent="0" algn="just">
              <a:buNone/>
            </a:pPr>
            <a:r>
              <a:rPr lang="pl-PL" sz="1900" dirty="0"/>
              <a:t>W przypadku, gdy operacja przyczyni się do realizacji więcej niż jednego wskaźnika rezultatu określonego w ogłoszeniu Rada dokonuje wyliczenia średniej arytmetycznej punktów uzyskanych w poszczególnych przedziałach procentowych.</a:t>
            </a:r>
          </a:p>
          <a:p>
            <a:endParaRPr lang="pl-PL" dirty="0"/>
          </a:p>
        </p:txBody>
      </p:sp>
    </p:spTree>
    <p:extLst>
      <p:ext uri="{BB962C8B-B14F-4D97-AF65-F5344CB8AC3E}">
        <p14:creationId xmlns:p14="http://schemas.microsoft.com/office/powerpoint/2010/main" val="44422439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zawartości 1"/>
          <p:cNvSpPr>
            <a:spLocks noGrp="1"/>
          </p:cNvSpPr>
          <p:nvPr>
            <p:ph idx="1"/>
          </p:nvPr>
        </p:nvSpPr>
        <p:spPr>
          <a:xfrm>
            <a:off x="457200" y="548680"/>
            <a:ext cx="8229600" cy="5458611"/>
          </a:xfrm>
        </p:spPr>
        <p:txBody>
          <a:bodyPr>
            <a:normAutofit/>
          </a:bodyPr>
          <a:lstStyle/>
          <a:p>
            <a:endParaRPr lang="pl-PL" sz="1800" dirty="0"/>
          </a:p>
          <a:p>
            <a:pPr marL="109728" indent="0">
              <a:buNone/>
            </a:pPr>
            <a:r>
              <a:rPr lang="pl-PL" sz="1800" dirty="0"/>
              <a:t>Liczba osób korzystających z obiektów niekomercyjnej infrastruktury turystycznej   /rekreacyjnej / dziedzictwa kulturowego (w tym zabytków) objętych wsparciem</a:t>
            </a:r>
          </a:p>
          <a:p>
            <a:endParaRPr lang="pl-PL" sz="1800" dirty="0"/>
          </a:p>
          <a:p>
            <a:pPr marL="109728" indent="0">
              <a:buNone/>
            </a:pPr>
            <a:endParaRPr lang="pl-PL" sz="1800" dirty="0"/>
          </a:p>
          <a:p>
            <a:pPr marL="109728" indent="0">
              <a:buNone/>
            </a:pPr>
            <a:r>
              <a:rPr lang="pl-PL" sz="1800" dirty="0"/>
              <a:t>Stopień wykonania jest na poziomie powyżej 100% - 0 pkt</a:t>
            </a:r>
          </a:p>
          <a:p>
            <a:pPr marL="109728" indent="0">
              <a:buNone/>
            </a:pPr>
            <a:endParaRPr lang="pl-PL" sz="1800" b="1" dirty="0"/>
          </a:p>
          <a:p>
            <a:pPr marL="109728" indent="0">
              <a:buNone/>
            </a:pPr>
            <a:r>
              <a:rPr lang="pl-PL" sz="1800" dirty="0"/>
              <a:t>w</a:t>
            </a:r>
            <a:r>
              <a:rPr lang="pl-PL" sz="1800" b="1" dirty="0"/>
              <a:t> </a:t>
            </a:r>
            <a:r>
              <a:rPr lang="pl-PL" sz="1800" dirty="0"/>
              <a:t>LSR 13 636 osób </a:t>
            </a:r>
          </a:p>
          <a:p>
            <a:pPr marL="109728" indent="0">
              <a:buNone/>
            </a:pPr>
            <a:endParaRPr lang="pl-PL" sz="1800" dirty="0"/>
          </a:p>
          <a:p>
            <a:pPr marL="109728" indent="0">
              <a:buNone/>
            </a:pPr>
            <a:r>
              <a:rPr lang="pl-PL" sz="1800" dirty="0"/>
              <a:t>Wartość zrealizowanego  wskaźnika (podpisane umowy) 16  701 osób </a:t>
            </a:r>
          </a:p>
          <a:p>
            <a:pPr marL="109728" indent="0">
              <a:buNone/>
            </a:pPr>
            <a:endParaRPr lang="pl-PL" sz="1800" dirty="0"/>
          </a:p>
          <a:p>
            <a:pPr marL="109728" indent="0">
              <a:buNone/>
            </a:pPr>
            <a:r>
              <a:rPr lang="pl-PL" sz="1800" dirty="0"/>
              <a:t>122, 48 %</a:t>
            </a:r>
          </a:p>
          <a:p>
            <a:endParaRPr lang="pl-PL" sz="1800" dirty="0"/>
          </a:p>
        </p:txBody>
      </p:sp>
    </p:spTree>
    <p:extLst>
      <p:ext uri="{BB962C8B-B14F-4D97-AF65-F5344CB8AC3E}">
        <p14:creationId xmlns:p14="http://schemas.microsoft.com/office/powerpoint/2010/main" val="109049129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zawartości 1"/>
          <p:cNvSpPr>
            <a:spLocks noGrp="1"/>
          </p:cNvSpPr>
          <p:nvPr>
            <p:ph idx="1"/>
          </p:nvPr>
        </p:nvSpPr>
        <p:spPr>
          <a:xfrm>
            <a:off x="457200" y="548680"/>
            <a:ext cx="8229600" cy="5458611"/>
          </a:xfrm>
        </p:spPr>
        <p:txBody>
          <a:bodyPr>
            <a:normAutofit/>
          </a:bodyPr>
          <a:lstStyle/>
          <a:p>
            <a:pPr marL="109728" indent="0" algn="ctr">
              <a:buNone/>
            </a:pPr>
            <a:r>
              <a:rPr lang="pl-PL" sz="1800" b="1" dirty="0"/>
              <a:t>3. Partnerstwo</a:t>
            </a:r>
          </a:p>
          <a:p>
            <a:pPr marL="109728" indent="0" algn="ctr">
              <a:buNone/>
            </a:pPr>
            <a:endParaRPr lang="pl-PL" sz="1800" b="1" dirty="0"/>
          </a:p>
          <a:p>
            <a:pPr marL="109728" indent="0" algn="just">
              <a:buNone/>
            </a:pPr>
            <a:r>
              <a:rPr lang="pl-PL" sz="1800" dirty="0"/>
              <a:t>Rada LGD ocenia, czy wnioskodawca przewidział udział partnera w realizacji projektu. Partnerstwo jest szeroko rozumiane – umowa partnerska może być zawarta z osobami prawnymi, grupami formalnymi, nieformalnymi, </a:t>
            </a:r>
            <a:br>
              <a:rPr lang="pl-PL" sz="1800" dirty="0"/>
            </a:br>
            <a:r>
              <a:rPr lang="pl-PL" sz="1800" dirty="0"/>
              <a:t>lub osobami fizycznymi, które zgodnie z obowiązującymi przepisami </a:t>
            </a:r>
            <a:br>
              <a:rPr lang="pl-PL" sz="1800" dirty="0"/>
            </a:br>
            <a:r>
              <a:rPr lang="pl-PL" sz="1800" dirty="0"/>
              <a:t>są uprawnione do udziału w realizacji operacji w ramach LSR. Partnerstwo </a:t>
            </a:r>
            <a:br>
              <a:rPr lang="pl-PL" sz="1800" dirty="0"/>
            </a:br>
            <a:r>
              <a:rPr lang="pl-PL" sz="1800" dirty="0"/>
              <a:t>w rozumieniu niniejszego kryterium ma miejsce, gdy spełnione są łącznie poniższe warunki:</a:t>
            </a:r>
          </a:p>
          <a:p>
            <a:pPr marL="109728" indent="0">
              <a:buNone/>
            </a:pPr>
            <a:r>
              <a:rPr lang="pl-PL" sz="1800" dirty="0"/>
              <a:t> </a:t>
            </a:r>
          </a:p>
          <a:p>
            <a:pPr marL="109728" indent="0" algn="just">
              <a:buNone/>
            </a:pPr>
            <a:r>
              <a:rPr lang="pl-PL" sz="1800" dirty="0"/>
              <a:t>- została zawarta umowa partnerstwa między wnioskodawcą i partnerem, która musi zostać dołączona do wniosku o przyznanie pomocy,</a:t>
            </a:r>
          </a:p>
          <a:p>
            <a:pPr marL="109728" indent="0" algn="just">
              <a:buNone/>
            </a:pPr>
            <a:r>
              <a:rPr lang="pl-PL" sz="1800" dirty="0"/>
              <a:t> - przez partnera zostało zadeklarowane wniesienie wkładu własnego, który stanowi uzupełnienie wkładu własnego zadeklarowanego przez wnioskodawcę,</a:t>
            </a:r>
          </a:p>
          <a:p>
            <a:pPr marL="109728" indent="0" algn="just">
              <a:buNone/>
            </a:pPr>
            <a:r>
              <a:rPr lang="pl-PL" sz="1800" dirty="0"/>
              <a:t>- współpraca została opisana we wniosku o przyznanie pomocy, a jej zakres finansowy w zestawieniu rzeczowo finansowym operacji.</a:t>
            </a:r>
          </a:p>
          <a:p>
            <a:pPr marL="109728" indent="0" algn="ctr">
              <a:buNone/>
            </a:pPr>
            <a:endParaRPr lang="pl-PL" sz="1800" dirty="0"/>
          </a:p>
        </p:txBody>
      </p:sp>
    </p:spTree>
    <p:extLst>
      <p:ext uri="{BB962C8B-B14F-4D97-AF65-F5344CB8AC3E}">
        <p14:creationId xmlns:p14="http://schemas.microsoft.com/office/powerpoint/2010/main" val="20811983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zawartości 1"/>
          <p:cNvSpPr>
            <a:spLocks noGrp="1"/>
          </p:cNvSpPr>
          <p:nvPr>
            <p:ph idx="1"/>
          </p:nvPr>
        </p:nvSpPr>
        <p:spPr>
          <a:xfrm>
            <a:off x="457200" y="548680"/>
            <a:ext cx="8229600" cy="5458611"/>
          </a:xfrm>
        </p:spPr>
        <p:txBody>
          <a:bodyPr/>
          <a:lstStyle/>
          <a:p>
            <a:pPr marL="109728" indent="0" algn="just">
              <a:buNone/>
            </a:pPr>
            <a:endParaRPr lang="pl-PL" sz="1800" dirty="0"/>
          </a:p>
          <a:p>
            <a:pPr marL="109728" indent="0" algn="just">
              <a:buNone/>
            </a:pPr>
            <a:endParaRPr lang="pl-PL" sz="1800" dirty="0"/>
          </a:p>
          <a:p>
            <a:pPr marL="109728" indent="0" algn="just">
              <a:buNone/>
            </a:pPr>
            <a:endParaRPr lang="pl-PL" sz="1800" dirty="0"/>
          </a:p>
          <a:p>
            <a:pPr marL="109728" indent="0" algn="just">
              <a:buNone/>
            </a:pPr>
            <a:endParaRPr lang="pl-PL" sz="1800" dirty="0"/>
          </a:p>
          <a:p>
            <a:pPr marL="109728" indent="0" algn="just">
              <a:buNone/>
            </a:pPr>
            <a:r>
              <a:rPr lang="pl-PL" sz="1800" dirty="0"/>
              <a:t>- Jeżeli wnioskodawca przewidział udział partnera w realizacji operacji </a:t>
            </a:r>
            <a:br>
              <a:rPr lang="pl-PL" sz="1800" dirty="0"/>
            </a:br>
            <a:r>
              <a:rPr lang="pl-PL" sz="1800" dirty="0"/>
              <a:t>i partnerstwo spełnia wszystkie powyższe wymogi - 5 pkt. </a:t>
            </a:r>
          </a:p>
          <a:p>
            <a:pPr marL="109728" indent="0" algn="just">
              <a:buNone/>
            </a:pPr>
            <a:r>
              <a:rPr lang="pl-PL" sz="1800" dirty="0"/>
              <a:t>- Jeżeli wnioskodawca nie przewidział udziału partnera w realizacji operacji lub partnerstwo nie spełnia wszystkich powyższych wymogów - 0 pkt. </a:t>
            </a:r>
          </a:p>
          <a:p>
            <a:endParaRPr lang="pl-PL" dirty="0"/>
          </a:p>
        </p:txBody>
      </p:sp>
    </p:spTree>
    <p:extLst>
      <p:ext uri="{BB962C8B-B14F-4D97-AF65-F5344CB8AC3E}">
        <p14:creationId xmlns:p14="http://schemas.microsoft.com/office/powerpoint/2010/main" val="89920925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zawartości 1"/>
          <p:cNvSpPr>
            <a:spLocks noGrp="1"/>
          </p:cNvSpPr>
          <p:nvPr>
            <p:ph idx="1"/>
          </p:nvPr>
        </p:nvSpPr>
        <p:spPr>
          <a:xfrm>
            <a:off x="457200" y="620688"/>
            <a:ext cx="8229600" cy="5386603"/>
          </a:xfrm>
        </p:spPr>
        <p:txBody>
          <a:bodyPr>
            <a:normAutofit/>
          </a:bodyPr>
          <a:lstStyle/>
          <a:p>
            <a:pPr marL="109728" indent="0" algn="ctr">
              <a:buNone/>
            </a:pPr>
            <a:r>
              <a:rPr lang="pl-PL" sz="1800" b="1" dirty="0"/>
              <a:t>4. Liczba mieszkańców do 5 tys. </a:t>
            </a:r>
          </a:p>
          <a:p>
            <a:pPr marL="109728" indent="0">
              <a:buNone/>
            </a:pPr>
            <a:endParaRPr lang="pl-PL" sz="1800" dirty="0"/>
          </a:p>
          <a:p>
            <a:pPr marL="109728" indent="0" algn="just">
              <a:buNone/>
            </a:pPr>
            <a:r>
              <a:rPr lang="pl-PL" sz="1800" dirty="0"/>
              <a:t>Rada LGD ocenia, czy realizacja operacji będzie miała miejsce </a:t>
            </a:r>
            <a:br>
              <a:rPr lang="pl-PL" sz="1800" dirty="0"/>
            </a:br>
            <a:r>
              <a:rPr lang="pl-PL" sz="1800" dirty="0"/>
              <a:t>w miejscowości/ach zamieszkałej/łych przez mniej niż 5 tys. osób na pobyt stały. Liczbę ludności podaje się wg. danych z ewidencji ludności - zameldowanych na pobyt stały, prowadzonej przez urzędy gminy na dzień 31 grudnia roku poprzedzającego rok złożenia wniosku. W przypadku realizacji operacji w większej liczbie miejscowości, pod uwagę bierze </a:t>
            </a:r>
            <a:br>
              <a:rPr lang="pl-PL" sz="1800" dirty="0"/>
            </a:br>
            <a:r>
              <a:rPr lang="pl-PL" sz="1800" dirty="0"/>
              <a:t>się średnią arytmetyczną liczby mieszkańców zamieszkujących miejscowości objęte projektem. </a:t>
            </a:r>
          </a:p>
          <a:p>
            <a:pPr marL="109728" indent="0" algn="just">
              <a:buNone/>
            </a:pPr>
            <a:endParaRPr lang="pl-PL" sz="1800" dirty="0"/>
          </a:p>
          <a:p>
            <a:pPr marL="109728" indent="0">
              <a:buNone/>
            </a:pPr>
            <a:r>
              <a:rPr lang="pl-PL" sz="1800" dirty="0"/>
              <a:t>- Jeżeli operacja będzie realizowana w miejscowości poniżej 5 tysięcy mieszkańców lub średnia liczba mieszkańców zamieszkujących miejscowości objęte projektem będzie poniżej 5 tys. -1 pkt. </a:t>
            </a:r>
          </a:p>
          <a:p>
            <a:pPr marL="109728" indent="0">
              <a:buNone/>
            </a:pPr>
            <a:r>
              <a:rPr lang="pl-PL" sz="1800" dirty="0"/>
              <a:t>- Jeżeli operacja będzie realizowana w miejscowości powyżej 5 tysięcy mieszkańców lub średnia liczba mieszkańców zamieszkujących miejscowości objęte projektem będzie powyżej 5 tys.- 0 pkt.</a:t>
            </a:r>
          </a:p>
          <a:p>
            <a:pPr marL="109728" indent="0" algn="ctr">
              <a:buNone/>
            </a:pPr>
            <a:endParaRPr lang="pl-PL" sz="1800" dirty="0"/>
          </a:p>
        </p:txBody>
      </p:sp>
    </p:spTree>
    <p:extLst>
      <p:ext uri="{BB962C8B-B14F-4D97-AF65-F5344CB8AC3E}">
        <p14:creationId xmlns:p14="http://schemas.microsoft.com/office/powerpoint/2010/main" val="138372183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zawartości 1"/>
          <p:cNvSpPr>
            <a:spLocks noGrp="1"/>
          </p:cNvSpPr>
          <p:nvPr>
            <p:ph idx="1"/>
          </p:nvPr>
        </p:nvSpPr>
        <p:spPr>
          <a:xfrm>
            <a:off x="457200" y="476672"/>
            <a:ext cx="8229600" cy="5530619"/>
          </a:xfrm>
        </p:spPr>
        <p:txBody>
          <a:bodyPr>
            <a:normAutofit/>
          </a:bodyPr>
          <a:lstStyle/>
          <a:p>
            <a:pPr marL="109728" indent="0" algn="ctr">
              <a:buNone/>
            </a:pPr>
            <a:r>
              <a:rPr lang="pl-PL" sz="1800" b="1" dirty="0"/>
              <a:t>5. Zagospodarowanie walorów naturalnych i kulturowych przeciwdziałających negatywnemu wpływowi turystyki na środowisko naturalne</a:t>
            </a:r>
          </a:p>
          <a:p>
            <a:pPr marL="109728" indent="0" algn="ctr">
              <a:buNone/>
            </a:pPr>
            <a:endParaRPr lang="pl-PL" sz="1800" b="1" dirty="0"/>
          </a:p>
          <a:p>
            <a:pPr marL="109728" indent="0" algn="just">
              <a:buNone/>
            </a:pPr>
            <a:r>
              <a:rPr lang="pl-PL" sz="1800" dirty="0"/>
              <a:t>Rada LGD ocenia, czy operacja będzie polegała na zagospodarowaniu walorów naturalnych i kulturowych przeciwdziałających negatywnemu wpływowi turystyki na środowisko. Zagospodarowanie walorów naturalnych i kulturowych przeciwdziałających negatywnemu wpływowi turystyki na środowisko polega na realizacji lub uwzględnieniu w projekcie działań związanych w szczególności z: </a:t>
            </a:r>
          </a:p>
          <a:p>
            <a:pPr marL="109728" indent="0" algn="just">
              <a:buNone/>
            </a:pPr>
            <a:r>
              <a:rPr lang="pl-PL" sz="1800" dirty="0"/>
              <a:t>- kanalizowaniem szlaków turystycznych, </a:t>
            </a:r>
          </a:p>
          <a:p>
            <a:pPr marL="109728" indent="0" algn="just">
              <a:buNone/>
            </a:pPr>
            <a:r>
              <a:rPr lang="pl-PL" sz="1800" dirty="0"/>
              <a:t>- urządzaniem miejsc wypoczynku i rekreacji wraz z oznakowaniem kierunkującym ruch turystyczny,</a:t>
            </a:r>
          </a:p>
          <a:p>
            <a:pPr marL="109728" indent="0" algn="just">
              <a:buNone/>
            </a:pPr>
            <a:r>
              <a:rPr lang="pl-PL" sz="1800" dirty="0"/>
              <a:t>- informowaniem o miejscach ochrony przyrody i dziedzictwa kulturowego,</a:t>
            </a:r>
          </a:p>
          <a:p>
            <a:pPr marL="109728" indent="0" algn="just">
              <a:buNone/>
            </a:pPr>
            <a:r>
              <a:rPr lang="pl-PL" sz="1800" dirty="0"/>
              <a:t>- stosowaniem znaków informacyjnych, nakazu i zakazu dotyczących ochrony dziedzictwa kulturowego i przyrody,</a:t>
            </a:r>
          </a:p>
          <a:p>
            <a:pPr marL="109728" indent="0" algn="just">
              <a:buNone/>
            </a:pPr>
            <a:r>
              <a:rPr lang="pl-PL" sz="1800" dirty="0"/>
              <a:t>- realizacją zadań wdrażających ochronę środowiska poprzez ochronę </a:t>
            </a:r>
            <a:br>
              <a:rPr lang="pl-PL" sz="1800" dirty="0"/>
            </a:br>
            <a:r>
              <a:rPr lang="pl-PL" sz="1800" dirty="0"/>
              <a:t>in situ i ex situ ze szczegółowym wskazaniem chronionych gatunków.</a:t>
            </a:r>
          </a:p>
          <a:p>
            <a:pPr marL="109728" indent="0" algn="ctr">
              <a:buNone/>
            </a:pPr>
            <a:endParaRPr lang="pl-PL" sz="1800" dirty="0"/>
          </a:p>
          <a:p>
            <a:endParaRPr lang="pl-PL" dirty="0"/>
          </a:p>
        </p:txBody>
      </p:sp>
    </p:spTree>
    <p:extLst>
      <p:ext uri="{BB962C8B-B14F-4D97-AF65-F5344CB8AC3E}">
        <p14:creationId xmlns:p14="http://schemas.microsoft.com/office/powerpoint/2010/main" val="131408691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zawartości 1"/>
          <p:cNvSpPr>
            <a:spLocks noGrp="1"/>
          </p:cNvSpPr>
          <p:nvPr>
            <p:ph idx="1"/>
          </p:nvPr>
        </p:nvSpPr>
        <p:spPr>
          <a:xfrm>
            <a:off x="457200" y="620688"/>
            <a:ext cx="8229600" cy="5386603"/>
          </a:xfrm>
        </p:spPr>
        <p:txBody>
          <a:bodyPr/>
          <a:lstStyle/>
          <a:p>
            <a:pPr marL="109728" indent="0" algn="just">
              <a:buNone/>
            </a:pPr>
            <a:endParaRPr lang="pl-PL" sz="1800" dirty="0"/>
          </a:p>
          <a:p>
            <a:pPr marL="109728" indent="0" algn="just">
              <a:buNone/>
            </a:pPr>
            <a:endParaRPr lang="pl-PL" sz="1800" dirty="0"/>
          </a:p>
          <a:p>
            <a:pPr marL="109728" indent="0" algn="just">
              <a:buNone/>
            </a:pPr>
            <a:r>
              <a:rPr lang="pl-PL" sz="1800" dirty="0"/>
              <a:t>- Jeżeli operacja polega na zagospodarowaniu walorów naturalnych </a:t>
            </a:r>
            <a:br>
              <a:rPr lang="pl-PL" sz="1800" dirty="0"/>
            </a:br>
            <a:r>
              <a:rPr lang="pl-PL" sz="1800" dirty="0"/>
              <a:t>i kulturowych przeciwdziałających negatywnemu wpływowi turystyki na środowisko naturalne – 3 pkt.</a:t>
            </a:r>
          </a:p>
          <a:p>
            <a:pPr marL="109728" indent="0" algn="just">
              <a:buNone/>
            </a:pPr>
            <a:r>
              <a:rPr lang="pl-PL" sz="1800" dirty="0"/>
              <a:t>- Jeżeli operacja nie polega na zagospodarowaniu walorów naturalnych </a:t>
            </a:r>
            <a:br>
              <a:rPr lang="pl-PL" sz="1800" dirty="0"/>
            </a:br>
            <a:r>
              <a:rPr lang="pl-PL" sz="1800" dirty="0"/>
              <a:t>i kulturowych przeciwdziałających negatywnemu wpływowi turystyki na środowisko naturalne - 0 pkt.</a:t>
            </a:r>
          </a:p>
          <a:p>
            <a:endParaRPr lang="pl-PL" dirty="0"/>
          </a:p>
        </p:txBody>
      </p:sp>
    </p:spTree>
    <p:extLst>
      <p:ext uri="{BB962C8B-B14F-4D97-AF65-F5344CB8AC3E}">
        <p14:creationId xmlns:p14="http://schemas.microsoft.com/office/powerpoint/2010/main" val="167223592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zawartości 1"/>
          <p:cNvSpPr>
            <a:spLocks noGrp="1"/>
          </p:cNvSpPr>
          <p:nvPr>
            <p:ph idx="1"/>
          </p:nvPr>
        </p:nvSpPr>
        <p:spPr>
          <a:xfrm>
            <a:off x="457200" y="548680"/>
            <a:ext cx="8229600" cy="5458611"/>
          </a:xfrm>
        </p:spPr>
        <p:txBody>
          <a:bodyPr>
            <a:normAutofit/>
          </a:bodyPr>
          <a:lstStyle/>
          <a:p>
            <a:pPr marL="109728" indent="0" algn="ctr">
              <a:buNone/>
            </a:pPr>
            <a:r>
              <a:rPr lang="pl-PL" sz="1800" b="1" dirty="0"/>
              <a:t>6. Kryterium ilości wniosków o przyznanie pomocy złożonych przez jednostki sektora finansów publicznych w ramach danego naboru</a:t>
            </a:r>
          </a:p>
          <a:p>
            <a:pPr marL="109728" indent="0" algn="ctr">
              <a:buNone/>
            </a:pPr>
            <a:endParaRPr lang="pl-PL" sz="1800" b="1" dirty="0"/>
          </a:p>
          <a:p>
            <a:pPr marL="109728" indent="0" algn="just">
              <a:buNone/>
            </a:pPr>
            <a:endParaRPr lang="pl-PL" sz="1800" dirty="0"/>
          </a:p>
          <a:p>
            <a:pPr marL="109728" indent="0" algn="just">
              <a:buNone/>
            </a:pPr>
            <a:r>
              <a:rPr lang="pl-PL" sz="1800" dirty="0"/>
              <a:t>Rada LGD ocenia, ile wnioskodawcy będącymi jednostkami sektora finansów publicznych, którzy pochodzą z jednej gminy złożyli wniosków o przyznanie pomocy. Rada dokonuje oceny na podstawie Listy wniosków o przyznanie pomocy. </a:t>
            </a:r>
          </a:p>
          <a:p>
            <a:pPr marL="109728" indent="0" algn="just">
              <a:buNone/>
            </a:pPr>
            <a:r>
              <a:rPr lang="pl-PL" sz="1800" dirty="0"/>
              <a:t>- Jeżeli wnioskodawcy będącymi jednostkami sektora finansów publicznych, którzy pochodzą z jednej gminy w ramach jednego naboru złożyli jeden wniosek o przyznanie pomocy - 3 pkt.</a:t>
            </a:r>
          </a:p>
          <a:p>
            <a:pPr marL="109728" indent="0" algn="just">
              <a:buNone/>
            </a:pPr>
            <a:r>
              <a:rPr lang="pl-PL" sz="1800" dirty="0"/>
              <a:t>- Jeżeli wnioskodawcy będącymi jednostkami sektora finansów publicznych, którzy pochodzą z jednej gminy w ramach jednego naboru złożyli więcej niż jeden wniosek o przyznanie pomocy- 0 pkt. </a:t>
            </a:r>
          </a:p>
          <a:p>
            <a:endParaRPr lang="pl-PL" dirty="0"/>
          </a:p>
        </p:txBody>
      </p:sp>
    </p:spTree>
    <p:extLst>
      <p:ext uri="{BB962C8B-B14F-4D97-AF65-F5344CB8AC3E}">
        <p14:creationId xmlns:p14="http://schemas.microsoft.com/office/powerpoint/2010/main" val="281339092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2" name="Symbol zastępczy zawartości 1"/>
              <p:cNvSpPr>
                <a:spLocks noGrp="1"/>
              </p:cNvSpPr>
              <p:nvPr>
                <p:ph idx="1"/>
              </p:nvPr>
            </p:nvSpPr>
            <p:spPr>
              <a:xfrm>
                <a:off x="457200" y="548680"/>
                <a:ext cx="8229600" cy="5458611"/>
              </a:xfrm>
            </p:spPr>
            <p:txBody>
              <a:bodyPr>
                <a:normAutofit/>
              </a:bodyPr>
              <a:lstStyle/>
              <a:p>
                <a:pPr marL="109728" indent="0" algn="ctr">
                  <a:buNone/>
                </a:pPr>
                <a:r>
                  <a:rPr lang="pl-PL" sz="1800" b="1" dirty="0"/>
                  <a:t>Miejsce składania wniosków </a:t>
                </a:r>
              </a:p>
              <a:p>
                <a:pPr marL="109728" indent="0" algn="ctr">
                  <a:buNone/>
                </a:pPr>
                <a:endParaRPr lang="pl-PL" sz="1800" dirty="0"/>
              </a:p>
              <a:p>
                <a:pPr marL="109728" indent="0" algn="just">
                  <a:buNone/>
                </a:pPr>
                <a:r>
                  <a:rPr lang="pl-PL" sz="1700" dirty="0"/>
                  <a:t>Wnioski o przyznanie pomocy </a:t>
                </a:r>
                <a:r>
                  <a:rPr lang="pl-PL" sz="1700" b="1" dirty="0"/>
                  <a:t>należy składać bezpośrednio</a:t>
                </a:r>
                <a:r>
                  <a:rPr lang="pl-PL" sz="1700" dirty="0"/>
                  <a:t> (osobiście albo przez pełnomocnika albo przez osobę upoważnioną) w Biurze Lokalnej Grupy Działania „Chata Kociewia”, Nowa Wieś Rzeczna, ul. Rzeczna 18, 83-200 Starogard Gdański, od poniedziałku do piątku, w godzinach pracy biura tj. od </a:t>
                </a:r>
                <a14:m>
                  <m:oMath xmlns:m="http://schemas.openxmlformats.org/officeDocument/2006/math">
                    <m:sSup>
                      <m:sSupPr>
                        <m:ctrlPr>
                          <a:rPr lang="pl-PL" sz="1700" i="1">
                            <a:latin typeface="Cambria Math" panose="02040503050406030204" pitchFamily="18" charset="0"/>
                          </a:rPr>
                        </m:ctrlPr>
                      </m:sSupPr>
                      <m:e>
                        <m:r>
                          <a:rPr lang="pl-PL" sz="1700" i="1">
                            <a:latin typeface="Cambria Math"/>
                          </a:rPr>
                          <m:t>8</m:t>
                        </m:r>
                      </m:e>
                      <m:sup>
                        <m:r>
                          <a:rPr lang="pl-PL" sz="1700" i="1">
                            <a:latin typeface="Cambria Math"/>
                          </a:rPr>
                          <m:t>00</m:t>
                        </m:r>
                      </m:sup>
                    </m:sSup>
                  </m:oMath>
                </a14:m>
                <a:r>
                  <a:rPr lang="pl-PL" sz="1700" dirty="0"/>
                  <a:t> do </a:t>
                </a:r>
                <a14:m>
                  <m:oMath xmlns:m="http://schemas.openxmlformats.org/officeDocument/2006/math">
                    <m:sSup>
                      <m:sSupPr>
                        <m:ctrlPr>
                          <a:rPr lang="pl-PL" sz="1700" i="1">
                            <a:latin typeface="Cambria Math" panose="02040503050406030204" pitchFamily="18" charset="0"/>
                          </a:rPr>
                        </m:ctrlPr>
                      </m:sSupPr>
                      <m:e>
                        <m:r>
                          <a:rPr lang="pl-PL" sz="1700" i="1">
                            <a:latin typeface="Cambria Math"/>
                          </a:rPr>
                          <m:t>16</m:t>
                        </m:r>
                      </m:e>
                      <m:sup>
                        <m:r>
                          <a:rPr lang="pl-PL" sz="1700" i="1">
                            <a:latin typeface="Cambria Math"/>
                          </a:rPr>
                          <m:t>00</m:t>
                        </m:r>
                      </m:sup>
                    </m:sSup>
                  </m:oMath>
                </a14:m>
                <a:endParaRPr lang="pl-PL" sz="1700" dirty="0"/>
              </a:p>
              <a:p>
                <a:pPr marL="109728" indent="0" algn="just">
                  <a:buNone/>
                </a:pPr>
                <a:endParaRPr lang="pl-PL" sz="1800" dirty="0"/>
              </a:p>
              <a:p>
                <a:pPr marL="109728" indent="0" algn="ctr">
                  <a:buNone/>
                </a:pPr>
                <a:endParaRPr lang="pl-PL" sz="1800" dirty="0"/>
              </a:p>
              <a:p>
                <a:pPr marL="109728" indent="0" algn="ctr">
                  <a:buNone/>
                </a:pPr>
                <a:r>
                  <a:rPr lang="pl-PL" sz="1800" b="1" dirty="0"/>
                  <a:t>Zakres tematyczny naboru </a:t>
                </a:r>
                <a:endParaRPr lang="pl-PL" sz="1800" dirty="0"/>
              </a:p>
              <a:p>
                <a:pPr marL="109728" indent="0" algn="ctr">
                  <a:buNone/>
                </a:pPr>
                <a:r>
                  <a:rPr lang="pl-PL" sz="1800" dirty="0"/>
                  <a:t>Niekomercyjna mała infrastruktura w zakresie turystyki/rekreacji/dziedzictwa kulturowego (turystyka, rekreacja, zabytki).</a:t>
                </a:r>
              </a:p>
              <a:p>
                <a:pPr marL="109728" indent="0" algn="ctr">
                  <a:buNone/>
                </a:pPr>
                <a:r>
                  <a:rPr lang="pl-PL" sz="1800" i="1" dirty="0"/>
                  <a:t>(ogłoszenie o naborze wniosków o przyznanie pomocy)</a:t>
                </a:r>
              </a:p>
              <a:p>
                <a:pPr marL="109728" indent="0" algn="ctr">
                  <a:buNone/>
                </a:pPr>
                <a:r>
                  <a:rPr lang="pl-PL" sz="1800" dirty="0"/>
                  <a:t> </a:t>
                </a:r>
              </a:p>
              <a:p>
                <a:pPr marL="109728" indent="0" algn="ctr">
                  <a:buNone/>
                </a:pPr>
                <a:r>
                  <a:rPr lang="pl-PL" sz="1800" dirty="0"/>
                  <a:t>rozwoju ogólnodostępnej i niekomercyjnej infrastruktury turystycznej </a:t>
                </a:r>
                <a:br>
                  <a:rPr lang="pl-PL" sz="1800" dirty="0"/>
                </a:br>
                <a:r>
                  <a:rPr lang="pl-PL" sz="1800" dirty="0"/>
                  <a:t>lub rekreacyjnej, lub kulturalnej</a:t>
                </a:r>
              </a:p>
              <a:p>
                <a:pPr marL="109728" indent="0" algn="ctr">
                  <a:buNone/>
                </a:pPr>
                <a:r>
                  <a:rPr lang="pl-PL" sz="1800" i="1" dirty="0"/>
                  <a:t>(rozporządzenie LSR) </a:t>
                </a:r>
              </a:p>
            </p:txBody>
          </p:sp>
        </mc:Choice>
        <mc:Fallback xmlns="">
          <p:sp>
            <p:nvSpPr>
              <p:cNvPr id="2" name="Symbol zastępczy zawartości 1"/>
              <p:cNvSpPr>
                <a:spLocks noGrp="1" noRot="1" noChangeAspect="1" noMove="1" noResize="1" noEditPoints="1" noAdjustHandles="1" noChangeArrowheads="1" noChangeShapeType="1" noTextEdit="1"/>
              </p:cNvSpPr>
              <p:nvPr>
                <p:ph idx="1"/>
              </p:nvPr>
            </p:nvSpPr>
            <p:spPr>
              <a:xfrm>
                <a:off x="457200" y="548680"/>
                <a:ext cx="8229600" cy="5458611"/>
              </a:xfrm>
              <a:blipFill rotWithShape="1">
                <a:blip r:embed="rId2"/>
                <a:stretch>
                  <a:fillRect t="-559" r="-444"/>
                </a:stretch>
              </a:blipFill>
            </p:spPr>
            <p:txBody>
              <a:bodyPr/>
              <a:lstStyle/>
              <a:p>
                <a:r>
                  <a:rPr lang="pl-PL">
                    <a:noFill/>
                  </a:rPr>
                  <a:t> </a:t>
                </a:r>
              </a:p>
            </p:txBody>
          </p:sp>
        </mc:Fallback>
      </mc:AlternateContent>
    </p:spTree>
    <p:extLst>
      <p:ext uri="{BB962C8B-B14F-4D97-AF65-F5344CB8AC3E}">
        <p14:creationId xmlns:p14="http://schemas.microsoft.com/office/powerpoint/2010/main" val="282467655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5" name="Picture 1"/>
          <p:cNvPicPr>
            <a:picLocks noGrp="1" noChangeAspect="1" noChangeArrowheads="1"/>
          </p:cNvPicPr>
          <p:nvPr>
            <p:ph idx="1"/>
          </p:nvPr>
        </p:nvPicPr>
        <p:blipFill>
          <a:blip r:embed="rId2" cstate="print">
            <a:extLst>
              <a:ext uri="{28A0092B-C50C-407E-A947-70E740481C1C}">
                <a14:useLocalDpi xmlns:a14="http://schemas.microsoft.com/office/drawing/2010/main" val="0"/>
              </a:ext>
            </a:extLst>
          </a:blip>
          <a:srcRect/>
          <a:stretch>
            <a:fillRect/>
          </a:stretch>
        </p:blipFill>
        <p:spPr bwMode="auto">
          <a:xfrm>
            <a:off x="1115616" y="476672"/>
            <a:ext cx="6912768" cy="56886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98154618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zawartości 1"/>
          <p:cNvSpPr>
            <a:spLocks noGrp="1"/>
          </p:cNvSpPr>
          <p:nvPr>
            <p:ph idx="1"/>
          </p:nvPr>
        </p:nvSpPr>
        <p:spPr>
          <a:xfrm>
            <a:off x="457200" y="620688"/>
            <a:ext cx="8229600" cy="5386603"/>
          </a:xfrm>
        </p:spPr>
        <p:txBody>
          <a:bodyPr>
            <a:normAutofit fontScale="62500" lnSpcReduction="20000"/>
          </a:bodyPr>
          <a:lstStyle/>
          <a:p>
            <a:pPr marL="109728" indent="0" algn="ctr">
              <a:buNone/>
            </a:pPr>
            <a:r>
              <a:rPr lang="pl-PL" sz="2800" b="1" dirty="0"/>
              <a:t>Etapy przyznania pomocy:</a:t>
            </a:r>
          </a:p>
          <a:p>
            <a:endParaRPr lang="pl-PL" sz="2800" dirty="0"/>
          </a:p>
          <a:p>
            <a:pPr algn="just"/>
            <a:r>
              <a:rPr lang="pl-PL" sz="2800" dirty="0"/>
              <a:t>złożenie wniosku o przyznanie pomocy do LGD,</a:t>
            </a:r>
          </a:p>
          <a:p>
            <a:pPr algn="just"/>
            <a:endParaRPr lang="pl-PL" sz="2800" dirty="0"/>
          </a:p>
          <a:p>
            <a:pPr algn="just"/>
            <a:r>
              <a:rPr lang="pl-PL" sz="2800" dirty="0"/>
              <a:t>wezwanie do złożenia wyjaśnień lub dokumentów niezbędnych do oceny zgodności operacji z LSR, wyboru operacji lub ustalenia kwoty pomocy – jeżeli zaistnieją podstawy do wezwania , </a:t>
            </a:r>
          </a:p>
          <a:p>
            <a:pPr algn="just"/>
            <a:endParaRPr lang="pl-PL" sz="2800" dirty="0">
              <a:cs typeface="Times New Roman" pitchFamily="18" charset="0"/>
            </a:endParaRPr>
          </a:p>
          <a:p>
            <a:pPr algn="just"/>
            <a:r>
              <a:rPr lang="pl-PL" sz="2800" dirty="0">
                <a:cs typeface="Times New Roman" pitchFamily="18" charset="0"/>
              </a:rPr>
              <a:t> ocena wniosków przez  Radę LGD– zgodność z LSR, ocena spełnienia kryteriów wyboru operacji, ustalenie kwoty wsparcia,</a:t>
            </a:r>
          </a:p>
          <a:p>
            <a:pPr marL="109728" indent="0" algn="just">
              <a:buNone/>
            </a:pPr>
            <a:endParaRPr lang="pl-PL" sz="2800" dirty="0"/>
          </a:p>
          <a:p>
            <a:pPr algn="just"/>
            <a:r>
              <a:rPr lang="pl-PL" sz="2800" dirty="0"/>
              <a:t>informacja dla wnioskodawców o wyniku oceny (przekazanie informacji oraz upublicznienie jej na stronie LGD),</a:t>
            </a:r>
          </a:p>
          <a:p>
            <a:pPr algn="just"/>
            <a:endParaRPr lang="pl-PL" sz="2800" dirty="0"/>
          </a:p>
          <a:p>
            <a:pPr algn="just"/>
            <a:r>
              <a:rPr lang="pl-PL" sz="2800" dirty="0"/>
              <a:t>przekazanie zarządowi województwa wniosków o przyznanie pomocy wraz z dokumentami potwierdzającymi dokonanie wyboru operacji. </a:t>
            </a:r>
          </a:p>
          <a:p>
            <a:pPr algn="just"/>
            <a:endParaRPr lang="pl-PL" sz="2800" dirty="0"/>
          </a:p>
          <a:p>
            <a:pPr marL="109728" indent="0" algn="just">
              <a:buNone/>
            </a:pPr>
            <a:r>
              <a:rPr lang="pl-PL" sz="2800" dirty="0"/>
              <a:t>Termin na dokonanie powyższych czynności wynosi 60 dnia od dnia następującego po ostatnim dniu terminu składania wniosków o przyznanie pomocy</a:t>
            </a:r>
            <a:endParaRPr lang="pl-PL" dirty="0"/>
          </a:p>
        </p:txBody>
      </p:sp>
    </p:spTree>
    <p:extLst>
      <p:ext uri="{BB962C8B-B14F-4D97-AF65-F5344CB8AC3E}">
        <p14:creationId xmlns:p14="http://schemas.microsoft.com/office/powerpoint/2010/main" val="308840806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zawartości 1"/>
          <p:cNvSpPr>
            <a:spLocks noGrp="1"/>
          </p:cNvSpPr>
          <p:nvPr>
            <p:ph idx="1"/>
          </p:nvPr>
        </p:nvSpPr>
        <p:spPr>
          <a:xfrm>
            <a:off x="457200" y="692696"/>
            <a:ext cx="8229600" cy="5314595"/>
          </a:xfrm>
        </p:spPr>
        <p:txBody>
          <a:bodyPr>
            <a:normAutofit fontScale="70000" lnSpcReduction="20000"/>
          </a:bodyPr>
          <a:lstStyle/>
          <a:p>
            <a:pPr marL="285750" indent="-285750" algn="just">
              <a:lnSpc>
                <a:spcPct val="150000"/>
              </a:lnSpc>
            </a:pPr>
            <a:r>
              <a:rPr lang="pl-PL" sz="2800" dirty="0">
                <a:cs typeface="Times New Roman" pitchFamily="18" charset="0"/>
              </a:rPr>
              <a:t>jeżeli po </a:t>
            </a:r>
            <a:r>
              <a:rPr lang="pl-PL" sz="2800" b="1" dirty="0">
                <a:cs typeface="Times New Roman" pitchFamily="18" charset="0"/>
              </a:rPr>
              <a:t>upływie 6 miesięcy od dnia przekazania wniosków </a:t>
            </a:r>
            <a:br>
              <a:rPr lang="pl-PL" sz="2800" b="1" dirty="0">
                <a:cs typeface="Times New Roman" pitchFamily="18" charset="0"/>
              </a:rPr>
            </a:br>
            <a:r>
              <a:rPr lang="pl-PL" sz="2800" dirty="0">
                <a:cs typeface="Times New Roman" pitchFamily="18" charset="0"/>
              </a:rPr>
              <a:t>do zarządu województwa okaże się, że nie jest możliwe udzielenie wsparcia w ramach limitu środków wskazanego w ogłoszeniu zarząd województwa informuje podmiot ubiegający się o udzielenie wsparcia o braku dostępnych środków na udzielenie tego wsparcia </a:t>
            </a:r>
            <a:br>
              <a:rPr lang="pl-PL" sz="2800" dirty="0">
                <a:cs typeface="Times New Roman" pitchFamily="18" charset="0"/>
              </a:rPr>
            </a:br>
            <a:r>
              <a:rPr lang="pl-PL" sz="2800" dirty="0">
                <a:cs typeface="Times New Roman" pitchFamily="18" charset="0"/>
              </a:rPr>
              <a:t>i pozostawia wniosek bez rozpatrzenia,</a:t>
            </a:r>
          </a:p>
          <a:p>
            <a:pPr marL="0" indent="0" algn="just">
              <a:lnSpc>
                <a:spcPct val="150000"/>
              </a:lnSpc>
              <a:buNone/>
            </a:pPr>
            <a:endParaRPr lang="pl-PL" sz="2800" dirty="0">
              <a:cs typeface="Times New Roman" pitchFamily="18" charset="0"/>
            </a:endParaRPr>
          </a:p>
          <a:p>
            <a:pPr marL="285750" indent="-285750" algn="just">
              <a:lnSpc>
                <a:spcPct val="150000"/>
              </a:lnSpc>
            </a:pPr>
            <a:r>
              <a:rPr lang="pl-PL" sz="2800" dirty="0">
                <a:cs typeface="Times New Roman" pitchFamily="18" charset="0"/>
              </a:rPr>
              <a:t>w przypadku pozytywnego rozpatrzenia wniosku o przyznanie pomocy zarząd województwa wyznacza niezwłocznie podmiotowi ubiegającemu się o przyznanie pomocy, w formie pisemnej, termin zawarcia umowy, </a:t>
            </a:r>
            <a:r>
              <a:rPr lang="pl-PL" sz="2800" b="1" dirty="0">
                <a:cs typeface="Times New Roman" pitchFamily="18" charset="0"/>
              </a:rPr>
              <a:t>nie dłuższy niż 14 dni od dnia otrzymania wezwania.</a:t>
            </a:r>
          </a:p>
          <a:p>
            <a:endParaRPr lang="pl-PL" dirty="0"/>
          </a:p>
        </p:txBody>
      </p:sp>
    </p:spTree>
    <p:extLst>
      <p:ext uri="{BB962C8B-B14F-4D97-AF65-F5344CB8AC3E}">
        <p14:creationId xmlns:p14="http://schemas.microsoft.com/office/powerpoint/2010/main" val="66478957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zawartości 1"/>
          <p:cNvSpPr>
            <a:spLocks noGrp="1"/>
          </p:cNvSpPr>
          <p:nvPr>
            <p:ph idx="1"/>
          </p:nvPr>
        </p:nvSpPr>
        <p:spPr>
          <a:xfrm>
            <a:off x="457200" y="692696"/>
            <a:ext cx="8229600" cy="5314595"/>
          </a:xfrm>
        </p:spPr>
        <p:txBody>
          <a:bodyPr>
            <a:normAutofit/>
          </a:bodyPr>
          <a:lstStyle/>
          <a:p>
            <a:pPr marL="109728" indent="0">
              <a:buNone/>
            </a:pPr>
            <a:endParaRPr lang="pl-PL" sz="1800" b="1" dirty="0"/>
          </a:p>
          <a:p>
            <a:pPr marL="109728" indent="0">
              <a:buNone/>
            </a:pPr>
            <a:endParaRPr lang="pl-PL" sz="1800" b="1" dirty="0"/>
          </a:p>
          <a:p>
            <a:pPr marL="109728" indent="0">
              <a:buNone/>
            </a:pPr>
            <a:r>
              <a:rPr lang="pl-PL" sz="1800" b="1" dirty="0"/>
              <a:t>O pomoc może się ubiegać: </a:t>
            </a:r>
          </a:p>
          <a:p>
            <a:pPr marL="109728" indent="0">
              <a:buNone/>
            </a:pPr>
            <a:endParaRPr lang="pl-PL" sz="1800" b="1" dirty="0"/>
          </a:p>
          <a:p>
            <a:pPr algn="just"/>
            <a:r>
              <a:rPr lang="pl-PL" sz="1800" dirty="0"/>
              <a:t>osoba prawna, z wyłączeniem województwa, jeżeli siedziba tej osoby lub jej oddziału znajduje się na obszarze wiejskim objętym LSR, </a:t>
            </a:r>
            <a:endParaRPr lang="pl-PL" sz="1800" i="1" dirty="0"/>
          </a:p>
          <a:p>
            <a:pPr marL="109728" indent="0" algn="ctr">
              <a:buNone/>
            </a:pPr>
            <a:r>
              <a:rPr lang="pl-PL" sz="1800" i="1" dirty="0"/>
              <a:t>(rozporządzenie LSR)</a:t>
            </a:r>
          </a:p>
          <a:p>
            <a:pPr marL="109728" indent="0" algn="ctr">
              <a:buNone/>
            </a:pPr>
            <a:endParaRPr lang="pl-PL" sz="1800" i="1" dirty="0"/>
          </a:p>
          <a:p>
            <a:pPr algn="just"/>
            <a:r>
              <a:rPr lang="pl-PL" sz="1800" dirty="0"/>
              <a:t>O pomoc może ubiegać się również gmina, która nie spełnia powyższego warunku, jeżeli jej obszar jest obszarem wiejskim objętym LSR, w ramach której zamierza realizować operację,</a:t>
            </a:r>
            <a:endParaRPr lang="pl-PL" sz="1800" i="1" dirty="0"/>
          </a:p>
          <a:p>
            <a:pPr marL="109728" indent="0">
              <a:buNone/>
            </a:pPr>
            <a:endParaRPr lang="pl-PL" sz="1800" dirty="0"/>
          </a:p>
          <a:p>
            <a:pPr algn="just"/>
            <a:r>
              <a:rPr lang="pl-PL" sz="1800" dirty="0"/>
              <a:t>jednostka sektora finansów publicznych,</a:t>
            </a:r>
          </a:p>
          <a:p>
            <a:pPr marL="109728" indent="0" algn="ctr">
              <a:buNone/>
            </a:pPr>
            <a:r>
              <a:rPr lang="pl-PL" sz="1800" i="1" dirty="0"/>
              <a:t>(ogłoszenie o naborze wniosków o przyznanie pomocy)</a:t>
            </a:r>
          </a:p>
          <a:p>
            <a:pPr marL="109728" indent="0" algn="ctr">
              <a:buNone/>
            </a:pPr>
            <a:endParaRPr lang="pl-PL" sz="1800" i="1" dirty="0"/>
          </a:p>
          <a:p>
            <a:pPr marL="109728" indent="0">
              <a:buNone/>
            </a:pPr>
            <a:endParaRPr lang="pl-PL" sz="1800" dirty="0"/>
          </a:p>
          <a:p>
            <a:endParaRPr lang="pl-PL" sz="1800" dirty="0"/>
          </a:p>
        </p:txBody>
      </p:sp>
    </p:spTree>
    <p:extLst>
      <p:ext uri="{BB962C8B-B14F-4D97-AF65-F5344CB8AC3E}">
        <p14:creationId xmlns:p14="http://schemas.microsoft.com/office/powerpoint/2010/main" val="101703599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zawartości 1"/>
          <p:cNvSpPr>
            <a:spLocks noGrp="1"/>
          </p:cNvSpPr>
          <p:nvPr>
            <p:ph idx="1"/>
          </p:nvPr>
        </p:nvSpPr>
        <p:spPr>
          <a:xfrm>
            <a:off x="457200" y="548680"/>
            <a:ext cx="8229600" cy="5458611"/>
          </a:xfrm>
        </p:spPr>
        <p:txBody>
          <a:bodyPr>
            <a:normAutofit/>
          </a:bodyPr>
          <a:lstStyle/>
          <a:p>
            <a:endParaRPr lang="pl-PL" sz="1800" b="1" dirty="0"/>
          </a:p>
          <a:p>
            <a:endParaRPr lang="pl-PL" sz="1800" b="1" dirty="0"/>
          </a:p>
          <a:p>
            <a:pPr marL="109728" indent="0" algn="ctr">
              <a:buNone/>
            </a:pPr>
            <a:r>
              <a:rPr lang="pl-PL" sz="1800" b="1" dirty="0"/>
              <a:t>Warunki przyznania pomocy:</a:t>
            </a:r>
          </a:p>
          <a:p>
            <a:endParaRPr lang="pl-PL" dirty="0"/>
          </a:p>
          <a:p>
            <a:pPr algn="just">
              <a:buFont typeface="Wingdings" pitchFamily="2" charset="2"/>
              <a:buChar char="Ø"/>
            </a:pPr>
            <a:r>
              <a:rPr lang="pl-PL" sz="1800" dirty="0">
                <a:cs typeface="Times New Roman" pitchFamily="18" charset="0"/>
              </a:rPr>
              <a:t>Podmiotowi został nadany numer identyfikacyjny w trybie przepisów </a:t>
            </a:r>
            <a:br>
              <a:rPr lang="pl-PL" sz="1800" dirty="0">
                <a:cs typeface="Times New Roman" pitchFamily="18" charset="0"/>
              </a:rPr>
            </a:br>
            <a:r>
              <a:rPr lang="pl-PL" sz="1800" dirty="0">
                <a:cs typeface="Times New Roman" pitchFamily="18" charset="0"/>
              </a:rPr>
              <a:t>o krajowym systemie ewidencji producentów, ewidencji gospodarstw rolnych oraz ewidencji wniosków o przyznanie płatności,</a:t>
            </a:r>
          </a:p>
          <a:p>
            <a:pPr marL="0" indent="0" algn="just">
              <a:buNone/>
            </a:pPr>
            <a:r>
              <a:rPr lang="pl-PL" sz="1800" i="1" dirty="0"/>
              <a:t>Warunek powinien być spełniony do dnia zawarcia umowy o przyznaniu pomocy</a:t>
            </a:r>
          </a:p>
          <a:p>
            <a:pPr marL="0" indent="0" algn="just">
              <a:buNone/>
            </a:pPr>
            <a:endParaRPr lang="pl-PL" sz="1800" dirty="0"/>
          </a:p>
          <a:p>
            <a:pPr algn="just"/>
            <a:r>
              <a:rPr lang="pl-PL" sz="1800" dirty="0"/>
              <a:t>operacja będzie realizowana nie więcej niż w 2 etapach, a wykonanie zakresu rzeczowego zgodnie z zestawieniem rzeczowo-finansowym operacji, w tym poniesienie przez beneficjenta kosztów kwalifikowalnych operacji oraz złożenie wniosku o płatność końcową wypłacaną </a:t>
            </a:r>
            <a:br>
              <a:rPr lang="pl-PL" sz="1800" dirty="0"/>
            </a:br>
            <a:r>
              <a:rPr lang="pl-PL" sz="1800" dirty="0"/>
              <a:t>po zrealizowaniu całej operacji, nastąpi w terminie 2 lat od dnia zawarcia umowy, lecz nie później niż do dnia 31 grudnia 2022 r.,</a:t>
            </a:r>
          </a:p>
        </p:txBody>
      </p:sp>
    </p:spTree>
    <p:extLst>
      <p:ext uri="{BB962C8B-B14F-4D97-AF65-F5344CB8AC3E}">
        <p14:creationId xmlns:p14="http://schemas.microsoft.com/office/powerpoint/2010/main" val="113796317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zawartości 1"/>
          <p:cNvSpPr>
            <a:spLocks noGrp="1"/>
          </p:cNvSpPr>
          <p:nvPr>
            <p:ph idx="1"/>
          </p:nvPr>
        </p:nvSpPr>
        <p:spPr>
          <a:xfrm>
            <a:off x="457200" y="548680"/>
            <a:ext cx="8229600" cy="5458611"/>
          </a:xfrm>
        </p:spPr>
        <p:txBody>
          <a:bodyPr>
            <a:normAutofit/>
          </a:bodyPr>
          <a:lstStyle/>
          <a:p>
            <a:pPr algn="just"/>
            <a:endParaRPr lang="pl-PL" sz="1800" dirty="0"/>
          </a:p>
          <a:p>
            <a:pPr algn="just"/>
            <a:endParaRPr lang="pl-PL" sz="1800" dirty="0"/>
          </a:p>
          <a:p>
            <a:pPr algn="just"/>
            <a:r>
              <a:rPr lang="pl-PL" sz="1800" dirty="0"/>
              <a:t>operacja, która obejmuje koszty inwestycyjne, zakłada realizację inwestycji na obszarze wiejskim objętym LSR, chyba że operacja dotyczy inwestycji polegającej na budowie albo przebudowie liniowego obiektu budowlanego, którego odcinek będzie zlokalizowany poza tym obszarem,</a:t>
            </a:r>
          </a:p>
          <a:p>
            <a:pPr algn="just"/>
            <a:endParaRPr lang="pl-PL" sz="1800" dirty="0"/>
          </a:p>
          <a:p>
            <a:pPr algn="just"/>
            <a:r>
              <a:rPr lang="pl-PL" sz="1800" dirty="0"/>
              <a:t>inwestycje trwale związane z nieruchomością w ramach operacji będą realizowane na nieruchomości będącej własnością lub współwłasnością podmiotu ubiegającego się o przyznanie pomocy lub podmiot ten posiada prawo do dysponowania nieruchomością na cele określone we wniosku </a:t>
            </a:r>
            <a:br>
              <a:rPr lang="pl-PL" sz="1800" dirty="0"/>
            </a:br>
            <a:r>
              <a:rPr lang="pl-PL" sz="1800" dirty="0"/>
              <a:t>o przyznanie pomocy co najmniej przez okres realizacji operacji oraz okres podlegania zobowiązaniu do zapewnienia trwałości operacji zgodnie z art. 71 ust. 1 rozporządzenia Parlamentu Europejskiego i Rady (UE) </a:t>
            </a:r>
            <a:br>
              <a:rPr lang="pl-PL" sz="1800" dirty="0"/>
            </a:br>
            <a:r>
              <a:rPr lang="pl-PL" sz="1800" dirty="0"/>
              <a:t>nr 1303/2013 z dnia 17 grudnia 2013 r., </a:t>
            </a:r>
          </a:p>
          <a:p>
            <a:pPr marL="109728" indent="0" algn="ctr">
              <a:buNone/>
            </a:pPr>
            <a:r>
              <a:rPr lang="pl-PL" sz="1800" i="1" dirty="0"/>
              <a:t>(okres trwałości wynosi 5 lat)</a:t>
            </a:r>
          </a:p>
        </p:txBody>
      </p:sp>
    </p:spTree>
    <p:extLst>
      <p:ext uri="{BB962C8B-B14F-4D97-AF65-F5344CB8AC3E}">
        <p14:creationId xmlns:p14="http://schemas.microsoft.com/office/powerpoint/2010/main" val="244410160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zawartości 1"/>
          <p:cNvSpPr>
            <a:spLocks noGrp="1"/>
          </p:cNvSpPr>
          <p:nvPr>
            <p:ph idx="1"/>
          </p:nvPr>
        </p:nvSpPr>
        <p:spPr>
          <a:xfrm>
            <a:off x="457200" y="620688"/>
            <a:ext cx="8229600" cy="5386603"/>
          </a:xfrm>
        </p:spPr>
        <p:txBody>
          <a:bodyPr>
            <a:normAutofit/>
          </a:bodyPr>
          <a:lstStyle/>
          <a:p>
            <a:pPr marL="109728" indent="0">
              <a:buNone/>
            </a:pPr>
            <a:endParaRPr lang="pl-PL" sz="1800" dirty="0"/>
          </a:p>
          <a:p>
            <a:r>
              <a:rPr lang="pl-PL" sz="1800" dirty="0"/>
              <a:t>minimalna całkowita wartość operacji wynosi nie mniej niż 50 tys. złotych,</a:t>
            </a:r>
          </a:p>
          <a:p>
            <a:endParaRPr lang="pl-PL" sz="1800" dirty="0"/>
          </a:p>
          <a:p>
            <a:pPr algn="just">
              <a:buFont typeface="Wingdings" pitchFamily="2" charset="2"/>
              <a:buChar char="Ø"/>
            </a:pPr>
            <a:r>
              <a:rPr lang="pl-PL" sz="1800" dirty="0"/>
              <a:t>podmiot wykaże, że:</a:t>
            </a:r>
          </a:p>
          <a:p>
            <a:pPr marL="0" indent="0" algn="just">
              <a:buNone/>
            </a:pPr>
            <a:r>
              <a:rPr lang="pl-PL" sz="1800" dirty="0"/>
              <a:t>a) posiada doświadczenie w realizacji projektów o charakterze podobnym </a:t>
            </a:r>
            <a:br>
              <a:rPr lang="pl-PL" sz="1800" dirty="0"/>
            </a:br>
            <a:r>
              <a:rPr lang="pl-PL" sz="1800" dirty="0"/>
              <a:t>do operacji, którą zamierza realizować, lub</a:t>
            </a:r>
          </a:p>
          <a:p>
            <a:pPr marL="0" indent="0" algn="just">
              <a:buNone/>
            </a:pPr>
            <a:r>
              <a:rPr lang="pl-PL" sz="1800" dirty="0"/>
              <a:t>b) posiada zasoby odpowiednie do przedmiotu operacji, którą zamierza realizować, lub</a:t>
            </a:r>
          </a:p>
          <a:p>
            <a:endParaRPr lang="pl-PL" sz="1800" dirty="0"/>
          </a:p>
          <a:p>
            <a:r>
              <a:rPr lang="pl-PL" sz="1800" dirty="0"/>
              <a:t>realizacja operacji nie jest możliwa bez udziału środków publicznych,</a:t>
            </a:r>
          </a:p>
          <a:p>
            <a:endParaRPr lang="pl-PL" sz="1800" dirty="0"/>
          </a:p>
          <a:p>
            <a:r>
              <a:rPr lang="pl-PL" sz="1800" dirty="0"/>
              <a:t>operacja służy zaspokajaniu potrzeb społeczności lokalnej.</a:t>
            </a:r>
          </a:p>
          <a:p>
            <a:endParaRPr lang="pl-PL" sz="1800" dirty="0"/>
          </a:p>
          <a:p>
            <a:endParaRPr lang="pl-PL" sz="1800" dirty="0"/>
          </a:p>
          <a:p>
            <a:pPr marL="109728" indent="0">
              <a:buNone/>
            </a:pPr>
            <a:endParaRPr lang="pl-PL" sz="1800" dirty="0"/>
          </a:p>
        </p:txBody>
      </p:sp>
    </p:spTree>
    <p:extLst>
      <p:ext uri="{BB962C8B-B14F-4D97-AF65-F5344CB8AC3E}">
        <p14:creationId xmlns:p14="http://schemas.microsoft.com/office/powerpoint/2010/main" val="169180200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zawartości 1"/>
          <p:cNvSpPr>
            <a:spLocks noGrp="1"/>
          </p:cNvSpPr>
          <p:nvPr>
            <p:ph idx="1"/>
          </p:nvPr>
        </p:nvSpPr>
        <p:spPr>
          <a:xfrm>
            <a:off x="457200" y="692696"/>
            <a:ext cx="8229600" cy="5314595"/>
          </a:xfrm>
        </p:spPr>
        <p:txBody>
          <a:bodyPr>
            <a:normAutofit fontScale="55000" lnSpcReduction="20000"/>
          </a:bodyPr>
          <a:lstStyle/>
          <a:p>
            <a:pPr marL="0" indent="0" algn="just">
              <a:buNone/>
            </a:pPr>
            <a:r>
              <a:rPr lang="pl-PL" sz="3100" b="1" dirty="0"/>
              <a:t>Pomoc na operację jest przyznawana w formie refundacji kosztów kwalifikowalnych, do których zalicza się koszty:</a:t>
            </a:r>
          </a:p>
          <a:p>
            <a:pPr marL="0" indent="0" algn="just">
              <a:buNone/>
            </a:pPr>
            <a:endParaRPr lang="pl-PL" sz="3100" b="1" dirty="0"/>
          </a:p>
          <a:p>
            <a:pPr marL="0" indent="0" algn="just">
              <a:buNone/>
            </a:pPr>
            <a:r>
              <a:rPr lang="pl-PL" sz="3100" dirty="0"/>
              <a:t>1) ogólne, o których mowa w art. 45 ust. 2 lit. c rozporządzenia nr 1305/2013, zwane dalej "kosztami ogólnymi",</a:t>
            </a:r>
          </a:p>
          <a:p>
            <a:pPr marL="0" indent="0" algn="just">
              <a:buNone/>
            </a:pPr>
            <a:r>
              <a:rPr lang="pl-PL" sz="3100" i="1" dirty="0"/>
              <a:t>Tj</a:t>
            </a:r>
            <a:r>
              <a:rPr lang="pl-PL" sz="3100" i="1" dirty="0">
                <a:ea typeface="Tahoma" pitchFamily="34" charset="0"/>
                <a:cs typeface="Times New Roman" pitchFamily="18" charset="0"/>
              </a:rPr>
              <a:t>. kosztów ogólnych związanych z wydatkami, o których mowa w lit. a) i b), takich jak honoraria architektów, inżynierów, opłaty za konsultacje, opłaty za doradztwo </a:t>
            </a:r>
            <a:br>
              <a:rPr lang="pl-PL" sz="3100" i="1" dirty="0">
                <a:ea typeface="Tahoma" pitchFamily="34" charset="0"/>
                <a:cs typeface="Times New Roman" pitchFamily="18" charset="0"/>
              </a:rPr>
            </a:br>
            <a:r>
              <a:rPr lang="pl-PL" sz="3100" i="1" dirty="0">
                <a:ea typeface="Tahoma" pitchFamily="34" charset="0"/>
                <a:cs typeface="Times New Roman" pitchFamily="18" charset="0"/>
              </a:rPr>
              <a:t>w zakresie zrównoważenia środowiskowego i gospodarczego, w tym studia wykonalności. Studia wykonalności są nadal traktowane jako wydatki kwalifikowalne, nawet w przypadku gdy w oparciu o ich rezultaty nie dokonuje się wydatków określonych w lit. a) i b) </a:t>
            </a:r>
            <a:endParaRPr lang="pl-PL" sz="3100" i="1" dirty="0">
              <a:solidFill>
                <a:schemeClr val="tx1">
                  <a:lumMod val="95000"/>
                  <a:lumOff val="5000"/>
                </a:schemeClr>
              </a:solidFill>
              <a:ea typeface="Tahoma" pitchFamily="34" charset="0"/>
              <a:cs typeface="Times New Roman" pitchFamily="18" charset="0"/>
            </a:endParaRPr>
          </a:p>
          <a:p>
            <a:pPr marL="342900" indent="-342900" algn="just">
              <a:buAutoNum type="arabicParenR"/>
            </a:pPr>
            <a:endParaRPr lang="pl-PL" sz="3100" dirty="0"/>
          </a:p>
          <a:p>
            <a:pPr marL="0" indent="0" algn="just">
              <a:lnSpc>
                <a:spcPct val="160000"/>
              </a:lnSpc>
              <a:buNone/>
            </a:pPr>
            <a:r>
              <a:rPr lang="pl-PL" sz="3100" dirty="0">
                <a:solidFill>
                  <a:schemeClr val="tx1">
                    <a:lumMod val="95000"/>
                    <a:lumOff val="5000"/>
                  </a:schemeClr>
                </a:solidFill>
                <a:ea typeface="Tahoma" pitchFamily="34" charset="0"/>
                <a:cs typeface="Times New Roman" pitchFamily="18" charset="0"/>
              </a:rPr>
              <a:t>a) kosztów budowy, nabycia, włącznie z leasingiem, lub modernizacji nieruchomości,</a:t>
            </a:r>
          </a:p>
          <a:p>
            <a:pPr marL="0" indent="0" algn="just">
              <a:lnSpc>
                <a:spcPct val="160000"/>
              </a:lnSpc>
              <a:buNone/>
            </a:pPr>
            <a:r>
              <a:rPr lang="pl-PL" sz="3100" dirty="0">
                <a:solidFill>
                  <a:schemeClr val="tx1">
                    <a:lumMod val="95000"/>
                    <a:lumOff val="5000"/>
                  </a:schemeClr>
                </a:solidFill>
                <a:ea typeface="Tahoma" pitchFamily="34" charset="0"/>
                <a:cs typeface="Times New Roman" pitchFamily="18" charset="0"/>
              </a:rPr>
              <a:t>b) kosztów zakupu lub leasingu nowych maszyn i wyposażenia do wartości rynkowej majątku,</a:t>
            </a:r>
            <a:endParaRPr lang="pl-PL" sz="3100" dirty="0"/>
          </a:p>
          <a:p>
            <a:pPr marL="342900" indent="-342900" algn="just">
              <a:buAutoNum type="arabicParenR"/>
            </a:pPr>
            <a:endParaRPr lang="pl-PL" sz="3100" dirty="0"/>
          </a:p>
          <a:p>
            <a:pPr marL="0" indent="0" algn="just">
              <a:buNone/>
            </a:pPr>
            <a:r>
              <a:rPr lang="pl-PL" sz="3100" i="1" dirty="0"/>
              <a:t>Przy ustalaniu wysokości pomocy koszty ogólne są uwzględniane w wysokości nieprzekraczającej 10% pozostałych kosztów kwalifikowalnych operacji</a:t>
            </a:r>
          </a:p>
          <a:p>
            <a:endParaRPr lang="pl-PL" dirty="0"/>
          </a:p>
        </p:txBody>
      </p:sp>
    </p:spTree>
    <p:extLst>
      <p:ext uri="{BB962C8B-B14F-4D97-AF65-F5344CB8AC3E}">
        <p14:creationId xmlns:p14="http://schemas.microsoft.com/office/powerpoint/2010/main" val="409011531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zawartości 1"/>
          <p:cNvSpPr>
            <a:spLocks noGrp="1"/>
          </p:cNvSpPr>
          <p:nvPr>
            <p:ph idx="1"/>
          </p:nvPr>
        </p:nvSpPr>
        <p:spPr>
          <a:xfrm>
            <a:off x="457200" y="692696"/>
            <a:ext cx="8229600" cy="5314595"/>
          </a:xfrm>
        </p:spPr>
        <p:txBody>
          <a:bodyPr>
            <a:normAutofit/>
          </a:bodyPr>
          <a:lstStyle/>
          <a:p>
            <a:pPr marL="0" indent="0" algn="just">
              <a:buNone/>
            </a:pPr>
            <a:endParaRPr lang="pl-PL" sz="1800" dirty="0"/>
          </a:p>
          <a:p>
            <a:pPr marL="0" indent="0" algn="just">
              <a:buNone/>
            </a:pPr>
            <a:r>
              <a:rPr lang="pl-PL" sz="1800" dirty="0"/>
              <a:t>2) zakupu robót budowlanych lub usług,</a:t>
            </a:r>
          </a:p>
          <a:p>
            <a:pPr marL="0" indent="0" algn="just">
              <a:buNone/>
            </a:pPr>
            <a:r>
              <a:rPr lang="pl-PL" sz="1800" i="1" dirty="0"/>
              <a:t>(budowa, remont połączony z modernizacją , przebudowa, ulepszeniem nieruchomości),</a:t>
            </a:r>
          </a:p>
          <a:p>
            <a:pPr marL="0" indent="0" algn="just">
              <a:buNone/>
            </a:pPr>
            <a:endParaRPr lang="pl-PL" sz="1800" dirty="0"/>
          </a:p>
          <a:p>
            <a:pPr marL="0" indent="0" algn="just">
              <a:buNone/>
            </a:pPr>
            <a:r>
              <a:rPr lang="pl-PL" sz="1800" dirty="0"/>
              <a:t>3) zakupu lub rozwoju oprogramowania komputerowego oraz zakupu patentów, licencji lub wynagrodzeń za przeniesienie autorskich praw majątkowych lub znaków towarowych,</a:t>
            </a:r>
          </a:p>
          <a:p>
            <a:pPr marL="0" indent="0" algn="just">
              <a:buNone/>
            </a:pPr>
            <a:endParaRPr lang="pl-PL" sz="1800" dirty="0"/>
          </a:p>
          <a:p>
            <a:pPr marL="0" indent="0" algn="just">
              <a:buNone/>
            </a:pPr>
            <a:r>
              <a:rPr lang="pl-PL" sz="1800" dirty="0"/>
              <a:t>4) najmu lub dzierżawy maszyn, wyposażenia lub nieruchomości,</a:t>
            </a:r>
          </a:p>
          <a:p>
            <a:pPr marL="0" indent="0" algn="just">
              <a:buNone/>
            </a:pPr>
            <a:r>
              <a:rPr lang="pl-PL" sz="1800" i="1" dirty="0"/>
              <a:t>do dnia złożenia wniosku o płatność ostateczną </a:t>
            </a:r>
          </a:p>
          <a:p>
            <a:pPr marL="0" indent="0" algn="just">
              <a:buNone/>
            </a:pPr>
            <a:endParaRPr lang="pl-PL" sz="1800" i="1" dirty="0"/>
          </a:p>
          <a:p>
            <a:pPr marL="0" indent="0" algn="just">
              <a:buNone/>
            </a:pPr>
            <a:r>
              <a:rPr lang="pl-PL" sz="1800" dirty="0"/>
              <a:t>5) zakupu nowych maszyn lub wyposażenia</a:t>
            </a:r>
            <a:r>
              <a:rPr lang="pl-PL" sz="1900" dirty="0"/>
              <a:t>, </a:t>
            </a:r>
          </a:p>
          <a:p>
            <a:endParaRPr lang="pl-PL" dirty="0"/>
          </a:p>
        </p:txBody>
      </p:sp>
    </p:spTree>
    <p:extLst>
      <p:ext uri="{BB962C8B-B14F-4D97-AF65-F5344CB8AC3E}">
        <p14:creationId xmlns:p14="http://schemas.microsoft.com/office/powerpoint/2010/main" val="105817285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Hol">
  <a:themeElements>
    <a:clrScheme name="Hol">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Twarda oprawa">
      <a:majorFont>
        <a:latin typeface="Book Antiqua"/>
        <a:ea typeface=""/>
        <a:cs typeface=""/>
        <a:font script="Grek" typeface="Times New Roman"/>
        <a:font script="Cyrl" typeface="Times New Roman"/>
        <a:font script="Jpan" typeface="HGS明朝E"/>
        <a:font script="Hang" typeface="궁서"/>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Book Antiqua"/>
        <a:ea typeface=""/>
        <a:cs typeface=""/>
        <a:font script="Grek" typeface="Times New Roman"/>
        <a:font script="Cyrl" typeface="Times New Roman"/>
        <a:font script="Jpan" typeface="HGS明朝E"/>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Hol">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Motyw pakietu Office">
  <a:themeElements>
    <a:clrScheme name="Pakiet 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Pakiet 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kiet 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1175</TotalTime>
  <Words>2958</Words>
  <Application>Microsoft Office PowerPoint</Application>
  <PresentationFormat>Pokaz na ekranie (4:3)</PresentationFormat>
  <Paragraphs>245</Paragraphs>
  <Slides>32</Slides>
  <Notes>0</Notes>
  <HiddenSlides>0</HiddenSlides>
  <MMClips>0</MMClips>
  <ScaleCrop>false</ScaleCrop>
  <HeadingPairs>
    <vt:vector size="6" baseType="variant">
      <vt:variant>
        <vt:lpstr>Używane czcionki</vt:lpstr>
      </vt:variant>
      <vt:variant>
        <vt:i4>7</vt:i4>
      </vt:variant>
      <vt:variant>
        <vt:lpstr>Motyw</vt:lpstr>
      </vt:variant>
      <vt:variant>
        <vt:i4>1</vt:i4>
      </vt:variant>
      <vt:variant>
        <vt:lpstr>Tytuły slajdów</vt:lpstr>
      </vt:variant>
      <vt:variant>
        <vt:i4>32</vt:i4>
      </vt:variant>
    </vt:vector>
  </HeadingPairs>
  <TitlesOfParts>
    <vt:vector size="40" baseType="lpstr">
      <vt:lpstr>Book Antiqua</vt:lpstr>
      <vt:lpstr>Calibri</vt:lpstr>
      <vt:lpstr>Cambria Math</vt:lpstr>
      <vt:lpstr>Verdana</vt:lpstr>
      <vt:lpstr>Wingdings</vt:lpstr>
      <vt:lpstr>Wingdings 2</vt:lpstr>
      <vt:lpstr>Wingdings 3</vt:lpstr>
      <vt:lpstr>Hol</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Prezentacja programu PowerPoint</dc:title>
  <dc:creator>Uzytkownik</dc:creator>
  <cp:lastModifiedBy>asianadolna@gmail.com</cp:lastModifiedBy>
  <cp:revision>41</cp:revision>
  <cp:lastPrinted>2021-01-03T15:05:02Z</cp:lastPrinted>
  <dcterms:created xsi:type="dcterms:W3CDTF">2021-01-01T19:26:12Z</dcterms:created>
  <dcterms:modified xsi:type="dcterms:W3CDTF">2021-01-07T16:48:08Z</dcterms:modified>
</cp:coreProperties>
</file>